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79"/>
  </p:notes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88" r:id="rId11"/>
    <p:sldId id="265" r:id="rId12"/>
    <p:sldId id="289" r:id="rId13"/>
    <p:sldId id="290" r:id="rId14"/>
    <p:sldId id="292" r:id="rId15"/>
    <p:sldId id="291" r:id="rId16"/>
    <p:sldId id="293" r:id="rId17"/>
    <p:sldId id="294" r:id="rId18"/>
    <p:sldId id="267" r:id="rId19"/>
    <p:sldId id="295" r:id="rId20"/>
    <p:sldId id="269" r:id="rId21"/>
    <p:sldId id="320" r:id="rId22"/>
    <p:sldId id="297" r:id="rId23"/>
    <p:sldId id="299" r:id="rId24"/>
    <p:sldId id="300" r:id="rId25"/>
    <p:sldId id="301" r:id="rId26"/>
    <p:sldId id="272" r:id="rId27"/>
    <p:sldId id="273" r:id="rId28"/>
    <p:sldId id="274" r:id="rId29"/>
    <p:sldId id="275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302" r:id="rId41"/>
    <p:sldId id="303" r:id="rId42"/>
    <p:sldId id="304" r:id="rId43"/>
    <p:sldId id="319" r:id="rId44"/>
    <p:sldId id="305" r:id="rId45"/>
    <p:sldId id="306" r:id="rId46"/>
    <p:sldId id="309" r:id="rId47"/>
    <p:sldId id="307" r:id="rId48"/>
    <p:sldId id="308" r:id="rId49"/>
    <p:sldId id="310" r:id="rId50"/>
    <p:sldId id="312" r:id="rId51"/>
    <p:sldId id="311" r:id="rId52"/>
    <p:sldId id="313" r:id="rId53"/>
    <p:sldId id="314" r:id="rId54"/>
    <p:sldId id="315" r:id="rId55"/>
    <p:sldId id="316" r:id="rId56"/>
    <p:sldId id="317" r:id="rId57"/>
    <p:sldId id="318" r:id="rId58"/>
    <p:sldId id="321" r:id="rId59"/>
    <p:sldId id="322" r:id="rId60"/>
    <p:sldId id="323" r:id="rId61"/>
    <p:sldId id="324" r:id="rId62"/>
    <p:sldId id="325" r:id="rId63"/>
    <p:sldId id="326" r:id="rId64"/>
    <p:sldId id="327" r:id="rId65"/>
    <p:sldId id="328" r:id="rId66"/>
    <p:sldId id="329" r:id="rId67"/>
    <p:sldId id="330" r:id="rId68"/>
    <p:sldId id="331" r:id="rId69"/>
    <p:sldId id="332" r:id="rId70"/>
    <p:sldId id="333" r:id="rId71"/>
    <p:sldId id="334" r:id="rId72"/>
    <p:sldId id="335" r:id="rId73"/>
    <p:sldId id="336" r:id="rId74"/>
    <p:sldId id="337" r:id="rId75"/>
    <p:sldId id="338" r:id="rId76"/>
    <p:sldId id="341" r:id="rId77"/>
    <p:sldId id="342" r:id="rId7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B90426-252F-4C19-A6D8-0B50EB0D654C}" type="datetimeFigureOut">
              <a:rPr lang="pt-BR" smtClean="0"/>
              <a:t>19/04/2017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EC57A-C7DC-43CE-A023-8763AEDA4A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3206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8EC57A-C7DC-43CE-A023-8763AEDA4A06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4924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19/04/2017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4076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19/04/2017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710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19/04/2017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89694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19/04/2017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88279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19/04/2017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52829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19/04/2017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24543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19/04/2017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96227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19/04/2017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7516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19/04/2017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932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19/04/2017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8294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19/04/2017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2464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19/04/2017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6594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19/04/2017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0126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19/04/2017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5815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19/04/2017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7795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19/04/2017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3872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81D1D-6B13-495D-83C2-9E772D59B649}" type="datetimeFigureOut">
              <a:rPr lang="pt-BR" smtClean="0"/>
              <a:t>19/04/2017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2935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Watchdog_timer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07067" y="2391471"/>
            <a:ext cx="7766936" cy="1646302"/>
          </a:xfrm>
        </p:spPr>
        <p:txBody>
          <a:bodyPr/>
          <a:lstStyle/>
          <a:p>
            <a:pPr algn="ctr"/>
            <a:r>
              <a:rPr lang="pt-BR" dirty="0"/>
              <a:t>Seminário - </a:t>
            </a:r>
            <a:r>
              <a:rPr lang="pt-BR" dirty="0" err="1"/>
              <a:t>VxWorks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2562618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Pós Graduação em Sistemas Eletrônicos Embarcados </a:t>
            </a:r>
          </a:p>
          <a:p>
            <a:r>
              <a:rPr lang="pt-BR" dirty="0"/>
              <a:t>Sistemas Operacionais de Tempo Real</a:t>
            </a:r>
          </a:p>
          <a:p>
            <a:endParaRPr lang="pt-BR" dirty="0"/>
          </a:p>
          <a:p>
            <a:r>
              <a:rPr lang="pt-BR" dirty="0"/>
              <a:t>Gabriel Franzotti C. de Souza</a:t>
            </a:r>
          </a:p>
          <a:p>
            <a:r>
              <a:rPr lang="pt-BR" dirty="0"/>
              <a:t>Paulo </a:t>
            </a:r>
            <a:r>
              <a:rPr lang="pt-BR" dirty="0" err="1"/>
              <a:t>Zucatto</a:t>
            </a:r>
            <a:endParaRPr lang="pt-BR" dirty="0"/>
          </a:p>
          <a:p>
            <a:r>
              <a:rPr lang="pt-BR" dirty="0"/>
              <a:t>Priscila </a:t>
            </a:r>
            <a:r>
              <a:rPr lang="pt-BR" dirty="0" smtClean="0"/>
              <a:t>Normandia M. </a:t>
            </a:r>
            <a:r>
              <a:rPr lang="pt-BR" dirty="0"/>
              <a:t>d</a:t>
            </a:r>
            <a:r>
              <a:rPr lang="pt-BR" dirty="0" smtClean="0"/>
              <a:t>e Abreu</a:t>
            </a:r>
            <a:endParaRPr lang="pt-BR" dirty="0"/>
          </a:p>
          <a:p>
            <a:r>
              <a:rPr lang="pt-BR" dirty="0"/>
              <a:t>Ricardo </a:t>
            </a:r>
            <a:r>
              <a:rPr lang="pt-BR" dirty="0" err="1"/>
              <a:t>Kucinskis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6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1934" y="1868489"/>
            <a:ext cx="9200726" cy="4772341"/>
          </a:xfrm>
        </p:spPr>
        <p:txBody>
          <a:bodyPr>
            <a:normAutofit fontScale="55000" lnSpcReduction="20000"/>
          </a:bodyPr>
          <a:lstStyle/>
          <a:p>
            <a:r>
              <a:rPr lang="pt-BR" sz="3400" dirty="0"/>
              <a:t>Recursos do </a:t>
            </a:r>
            <a:r>
              <a:rPr lang="pt-BR" sz="3400" dirty="0" err="1"/>
              <a:t>VxWorks</a:t>
            </a:r>
            <a:r>
              <a:rPr lang="pt-BR" sz="3400" dirty="0"/>
              <a:t>:</a:t>
            </a:r>
          </a:p>
          <a:p>
            <a:pPr lvl="1"/>
            <a:r>
              <a:rPr lang="pt-BR" sz="2900" dirty="0"/>
              <a:t>Recursos de inicialização do sistema;</a:t>
            </a:r>
          </a:p>
          <a:p>
            <a:pPr lvl="1"/>
            <a:r>
              <a:rPr lang="pt-BR" sz="2900" dirty="0" err="1"/>
              <a:t>Clocks</a:t>
            </a:r>
            <a:r>
              <a:rPr lang="pt-BR" sz="2900" dirty="0"/>
              <a:t> e </a:t>
            </a:r>
            <a:r>
              <a:rPr lang="pt-BR" sz="2900" dirty="0" err="1"/>
              <a:t>timers</a:t>
            </a:r>
            <a:r>
              <a:rPr lang="pt-BR" sz="2900" dirty="0"/>
              <a:t>;</a:t>
            </a:r>
          </a:p>
          <a:p>
            <a:pPr lvl="1"/>
            <a:r>
              <a:rPr lang="pt-BR" sz="2900" dirty="0"/>
              <a:t>Tratamento de exceções e interrupções;</a:t>
            </a:r>
          </a:p>
          <a:p>
            <a:pPr lvl="1"/>
            <a:r>
              <a:rPr lang="pt-BR" sz="2900" dirty="0"/>
              <a:t>Gerenciamento de </a:t>
            </a:r>
            <a:r>
              <a:rPr lang="pt-BR" sz="2900" dirty="0" err="1"/>
              <a:t>Tasks</a:t>
            </a:r>
            <a:r>
              <a:rPr lang="pt-BR" sz="2900" dirty="0"/>
              <a:t>;</a:t>
            </a:r>
          </a:p>
          <a:p>
            <a:pPr lvl="1"/>
            <a:r>
              <a:rPr lang="pt-BR" sz="2900" dirty="0"/>
              <a:t>Gerenciamento de Processos;</a:t>
            </a:r>
          </a:p>
          <a:p>
            <a:pPr lvl="1"/>
            <a:r>
              <a:rPr lang="pt-BR" sz="2900" dirty="0"/>
              <a:t>Interface de Chamadas do Sistema para aplicações rodando em processos;</a:t>
            </a:r>
          </a:p>
          <a:p>
            <a:pPr lvl="1"/>
            <a:r>
              <a:rPr lang="pt-BR" sz="2900" dirty="0"/>
              <a:t>Comunicação entre </a:t>
            </a:r>
            <a:r>
              <a:rPr lang="pt-BR" sz="2900" dirty="0" err="1"/>
              <a:t>Tasks</a:t>
            </a:r>
            <a:r>
              <a:rPr lang="pt-BR" sz="2900" dirty="0"/>
              <a:t> e entre Processos;</a:t>
            </a:r>
          </a:p>
          <a:p>
            <a:pPr lvl="1"/>
            <a:r>
              <a:rPr lang="pt-BR" sz="2900" dirty="0"/>
              <a:t>Semáforos;</a:t>
            </a:r>
          </a:p>
          <a:p>
            <a:pPr lvl="1"/>
            <a:r>
              <a:rPr lang="pt-BR" sz="2900" dirty="0"/>
              <a:t>Reclamação de Recursos;</a:t>
            </a:r>
          </a:p>
          <a:p>
            <a:pPr lvl="1"/>
            <a:r>
              <a:rPr lang="pt-BR" sz="2900" dirty="0"/>
              <a:t>Gerenciamento de Memória;</a:t>
            </a:r>
          </a:p>
          <a:p>
            <a:pPr lvl="1"/>
            <a:r>
              <a:rPr lang="pt-BR" sz="2900" dirty="0"/>
              <a:t>Sistema de I/O;</a:t>
            </a:r>
          </a:p>
          <a:p>
            <a:pPr lvl="1"/>
            <a:r>
              <a:rPr lang="pt-BR" sz="2900" dirty="0"/>
              <a:t>Sistema de Arquivos;</a:t>
            </a:r>
          </a:p>
          <a:p>
            <a:pPr lvl="1"/>
            <a:r>
              <a:rPr lang="pt-BR" sz="2900" dirty="0"/>
              <a:t>Shell para interação sistema através de um interpretador de comandos e da linguagem C.</a:t>
            </a:r>
          </a:p>
          <a:p>
            <a:pPr lvl="1"/>
            <a:endParaRPr lang="pt-BR" sz="1800" dirty="0"/>
          </a:p>
          <a:p>
            <a:pPr lvl="1"/>
            <a:endParaRPr lang="pt-BR" sz="1800" dirty="0"/>
          </a:p>
          <a:p>
            <a:pPr lvl="1"/>
            <a:endParaRPr lang="pt-BR" sz="1800" dirty="0"/>
          </a:p>
          <a:p>
            <a:pPr lvl="1"/>
            <a:endParaRPr lang="pt-BR" sz="1800" dirty="0"/>
          </a:p>
          <a:p>
            <a:pPr lvl="1"/>
            <a:endParaRPr lang="pt-BR" sz="1800" dirty="0"/>
          </a:p>
          <a:p>
            <a:pPr lvl="1"/>
            <a:endParaRPr lang="pt-BR" sz="1800" dirty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Arquitetura:</a:t>
            </a:r>
          </a:p>
        </p:txBody>
      </p:sp>
    </p:spTree>
    <p:extLst>
      <p:ext uri="{BB962C8B-B14F-4D97-AF65-F5344CB8AC3E}">
        <p14:creationId xmlns:p14="http://schemas.microsoft.com/office/powerpoint/2010/main" val="18659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00" y="1612899"/>
            <a:ext cx="5987453" cy="4579615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Arquitetura:</a:t>
            </a:r>
          </a:p>
        </p:txBody>
      </p:sp>
    </p:spTree>
    <p:extLst>
      <p:ext uri="{BB962C8B-B14F-4D97-AF65-F5344CB8AC3E}">
        <p14:creationId xmlns:p14="http://schemas.microsoft.com/office/powerpoint/2010/main" val="486510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1934" y="1571309"/>
            <a:ext cx="9200726" cy="4772341"/>
          </a:xfrm>
        </p:spPr>
        <p:txBody>
          <a:bodyPr>
            <a:normAutofit fontScale="92500" lnSpcReduction="20000"/>
          </a:bodyPr>
          <a:lstStyle/>
          <a:p>
            <a:r>
              <a:rPr lang="pt-BR" sz="2800" dirty="0"/>
              <a:t>Perfis de Configuração do </a:t>
            </a:r>
            <a:r>
              <a:rPr lang="pt-BR" sz="2800" dirty="0" err="1"/>
              <a:t>VxWorks</a:t>
            </a:r>
            <a:r>
              <a:rPr lang="pt-BR" sz="2800" dirty="0"/>
              <a:t>:</a:t>
            </a:r>
          </a:p>
          <a:p>
            <a:pPr lvl="1"/>
            <a:r>
              <a:rPr lang="pt-BR" sz="1800" dirty="0"/>
              <a:t>PROFILE_MINIMAL_KERNEL—</a:t>
            </a:r>
            <a:r>
              <a:rPr lang="pt-BR" sz="1800" dirty="0" err="1"/>
              <a:t>Minimal</a:t>
            </a:r>
            <a:r>
              <a:rPr lang="pt-BR" sz="1800" dirty="0"/>
              <a:t> </a:t>
            </a:r>
            <a:r>
              <a:rPr lang="pt-BR" sz="1800" dirty="0" err="1"/>
              <a:t>VxWorks</a:t>
            </a:r>
            <a:r>
              <a:rPr lang="pt-BR" sz="1800" dirty="0"/>
              <a:t> Kernel Profile</a:t>
            </a:r>
          </a:p>
          <a:p>
            <a:pPr lvl="2"/>
            <a:r>
              <a:rPr lang="pt-BR" sz="1600" dirty="0"/>
              <a:t>É o </a:t>
            </a:r>
            <a:r>
              <a:rPr lang="pt-BR" sz="1600" dirty="0" err="1"/>
              <a:t>micro-kernel</a:t>
            </a:r>
            <a:r>
              <a:rPr lang="pt-BR" sz="1600" dirty="0"/>
              <a:t> mais o mínimo de suporte de CPU e BSP (Board </a:t>
            </a:r>
            <a:r>
              <a:rPr lang="pt-BR" sz="1600" dirty="0" err="1"/>
              <a:t>Support</a:t>
            </a:r>
            <a:r>
              <a:rPr lang="pt-BR" sz="1600" dirty="0"/>
              <a:t> </a:t>
            </a:r>
            <a:r>
              <a:rPr lang="pt-BR" sz="1600" dirty="0" err="1"/>
              <a:t>Package</a:t>
            </a:r>
            <a:r>
              <a:rPr lang="pt-BR" sz="1600" dirty="0"/>
              <a:t>)</a:t>
            </a:r>
          </a:p>
          <a:p>
            <a:pPr lvl="2"/>
            <a:r>
              <a:rPr lang="pt-BR" sz="1600" dirty="0"/>
              <a:t>Suporta </a:t>
            </a:r>
            <a:r>
              <a:rPr lang="pt-BR" sz="1600" dirty="0" err="1"/>
              <a:t>Multitasking</a:t>
            </a:r>
            <a:r>
              <a:rPr lang="pt-BR" sz="1600" dirty="0"/>
              <a:t> e interrupções minimamente, semáforos e </a:t>
            </a:r>
            <a:r>
              <a:rPr lang="pt-BR" sz="1600" dirty="0" err="1"/>
              <a:t>watchdogs</a:t>
            </a: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lvl="1"/>
            <a:r>
              <a:rPr lang="en-US" sz="1800" dirty="0"/>
              <a:t>PROFILE_BASIC_KERNEL—Basic VxWorks Kernel Profile </a:t>
            </a:r>
          </a:p>
          <a:p>
            <a:pPr lvl="2"/>
            <a:r>
              <a:rPr lang="en-US" sz="1600" dirty="0"/>
              <a:t>+ queues, task hooks, </a:t>
            </a:r>
            <a:r>
              <a:rPr lang="pt-BR" sz="1600" dirty="0"/>
              <a:t>alocação</a:t>
            </a:r>
            <a:r>
              <a:rPr lang="en-US" sz="1600" dirty="0"/>
              <a:t> de </a:t>
            </a:r>
            <a:r>
              <a:rPr lang="en-US" sz="1600" dirty="0" err="1"/>
              <a:t>memória</a:t>
            </a:r>
            <a:endParaRPr lang="en-US" sz="1600" dirty="0"/>
          </a:p>
          <a:p>
            <a:pPr marL="914400" lvl="2" indent="0">
              <a:buNone/>
            </a:pPr>
            <a:endParaRPr lang="pt-BR" sz="1600" dirty="0"/>
          </a:p>
          <a:p>
            <a:pPr lvl="1"/>
            <a:r>
              <a:rPr lang="en-US" sz="1800" dirty="0"/>
              <a:t>PROFILE_BASIC_OS—Basic VxWorks OS Profile</a:t>
            </a:r>
          </a:p>
          <a:p>
            <a:pPr lvl="2"/>
            <a:r>
              <a:rPr lang="pt-BR" sz="1600" dirty="0"/>
              <a:t>Sistema </a:t>
            </a:r>
            <a:r>
              <a:rPr lang="pt-BR" sz="1600" dirty="0" err="1"/>
              <a:t>VxWorks</a:t>
            </a:r>
            <a:r>
              <a:rPr lang="pt-BR" sz="1600" dirty="0"/>
              <a:t> completo</a:t>
            </a:r>
          </a:p>
          <a:p>
            <a:pPr marL="914400" lvl="2" indent="0">
              <a:buNone/>
            </a:pPr>
            <a:endParaRPr lang="pt-BR" sz="1600" dirty="0"/>
          </a:p>
          <a:p>
            <a:pPr lvl="1"/>
            <a:r>
              <a:rPr lang="fr-FR" sz="1800" dirty="0"/>
              <a:t>PROFILE_COMPATIBLE—VxWorks 5.5 Compatible Profile</a:t>
            </a:r>
            <a:endParaRPr lang="pt-BR" sz="1800" dirty="0"/>
          </a:p>
          <a:p>
            <a:pPr lvl="1"/>
            <a:r>
              <a:rPr lang="en-US" sz="1800" dirty="0"/>
              <a:t>PROFILE_DEVELOPMENT—VxWorks Kernel Development Profile </a:t>
            </a:r>
            <a:endParaRPr lang="pt-BR" sz="1800" dirty="0"/>
          </a:p>
          <a:p>
            <a:pPr lvl="1"/>
            <a:r>
              <a:rPr lang="en-US" sz="1800" dirty="0"/>
              <a:t>PROFILE_ENHANCED_NET—Enhanced Network Profile</a:t>
            </a:r>
            <a:endParaRPr lang="pt-BR" sz="1800" dirty="0"/>
          </a:p>
          <a:p>
            <a:pPr lvl="1"/>
            <a:endParaRPr lang="pt-BR" sz="1800" dirty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Arquitetura:</a:t>
            </a:r>
          </a:p>
        </p:txBody>
      </p:sp>
    </p:spTree>
    <p:extLst>
      <p:ext uri="{BB962C8B-B14F-4D97-AF65-F5344CB8AC3E}">
        <p14:creationId xmlns:p14="http://schemas.microsoft.com/office/powerpoint/2010/main" val="317724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248" t="4750" r="13981" b="375"/>
          <a:stretch/>
        </p:blipFill>
        <p:spPr>
          <a:xfrm>
            <a:off x="2023110" y="742950"/>
            <a:ext cx="5715000" cy="589788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Arquitetura:</a:t>
            </a:r>
          </a:p>
        </p:txBody>
      </p:sp>
    </p:spTree>
    <p:extLst>
      <p:ext uri="{BB962C8B-B14F-4D97-AF65-F5344CB8AC3E}">
        <p14:creationId xmlns:p14="http://schemas.microsoft.com/office/powerpoint/2010/main" val="3222416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3" y="276174"/>
            <a:ext cx="1521948" cy="70944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31" y="1166940"/>
            <a:ext cx="5203764" cy="5506394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590" y="1321538"/>
            <a:ext cx="5410200" cy="4474424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2411234" y="645506"/>
            <a:ext cx="2908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PROFILE_MINIMAL_KERNEL</a:t>
            </a:r>
          </a:p>
        </p:txBody>
      </p:sp>
      <p:sp>
        <p:nvSpPr>
          <p:cNvPr id="10" name="Retângulo 9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Arquitetura:</a:t>
            </a:r>
          </a:p>
        </p:txBody>
      </p:sp>
    </p:spTree>
    <p:extLst>
      <p:ext uri="{BB962C8B-B14F-4D97-AF65-F5344CB8AC3E}">
        <p14:creationId xmlns:p14="http://schemas.microsoft.com/office/powerpoint/2010/main" val="3178597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3" y="276174"/>
            <a:ext cx="1521948" cy="709441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23" y="1520190"/>
            <a:ext cx="5531306" cy="48348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665" y="1520190"/>
            <a:ext cx="5568710" cy="3677602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2549894" y="645506"/>
            <a:ext cx="2630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PROFILE_BASIC_KERNEL</a:t>
            </a:r>
            <a:endParaRPr lang="pt-BR" dirty="0"/>
          </a:p>
        </p:txBody>
      </p:sp>
      <p:sp>
        <p:nvSpPr>
          <p:cNvPr id="16" name="Retângulo 15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Arquitetura:</a:t>
            </a:r>
          </a:p>
        </p:txBody>
      </p:sp>
    </p:spTree>
    <p:extLst>
      <p:ext uri="{BB962C8B-B14F-4D97-AF65-F5344CB8AC3E}">
        <p14:creationId xmlns:p14="http://schemas.microsoft.com/office/powerpoint/2010/main" val="551377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3" y="276174"/>
            <a:ext cx="1521948" cy="709441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2806374" y="692690"/>
            <a:ext cx="2117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PROFILE_BASIC_OS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23" y="1062022"/>
            <a:ext cx="5064368" cy="579597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2810" y="1222351"/>
            <a:ext cx="5667206" cy="3237108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Arquitetura:</a:t>
            </a:r>
          </a:p>
        </p:txBody>
      </p:sp>
    </p:spTree>
    <p:extLst>
      <p:ext uri="{BB962C8B-B14F-4D97-AF65-F5344CB8AC3E}">
        <p14:creationId xmlns:p14="http://schemas.microsoft.com/office/powerpoint/2010/main" val="81945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547447"/>
            <a:ext cx="8596668" cy="5064368"/>
          </a:xfrm>
        </p:spPr>
        <p:txBody>
          <a:bodyPr>
            <a:normAutofit lnSpcReduction="10000"/>
          </a:bodyPr>
          <a:lstStyle/>
          <a:p>
            <a:r>
              <a:rPr lang="pt-BR" dirty="0"/>
              <a:t>O contexto de uma </a:t>
            </a:r>
            <a:r>
              <a:rPr lang="pt-BR" dirty="0" err="1"/>
              <a:t>Task</a:t>
            </a:r>
            <a:r>
              <a:rPr lang="pt-BR" dirty="0"/>
              <a:t> é salva no </a:t>
            </a:r>
            <a:r>
              <a:rPr lang="pt-BR" dirty="0" err="1"/>
              <a:t>Task</a:t>
            </a:r>
            <a:r>
              <a:rPr lang="pt-BR" dirty="0"/>
              <a:t> </a:t>
            </a:r>
            <a:r>
              <a:rPr lang="pt-BR" dirty="0" err="1"/>
              <a:t>Control</a:t>
            </a:r>
            <a:r>
              <a:rPr lang="pt-BR" dirty="0"/>
              <a:t> </a:t>
            </a:r>
            <a:r>
              <a:rPr lang="pt-BR" dirty="0" err="1"/>
              <a:t>Block</a:t>
            </a:r>
            <a:r>
              <a:rPr lang="pt-BR" dirty="0"/>
              <a:t> (TCB) e contém:</a:t>
            </a:r>
          </a:p>
          <a:p>
            <a:pPr lvl="1"/>
            <a:r>
              <a:rPr lang="pt-BR" dirty="0"/>
              <a:t>a thread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execution</a:t>
            </a:r>
            <a:r>
              <a:rPr lang="pt-BR" dirty="0"/>
              <a:t>;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,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task’s</a:t>
            </a:r>
            <a:r>
              <a:rPr lang="pt-BR" dirty="0"/>
              <a:t> </a:t>
            </a:r>
            <a:r>
              <a:rPr lang="pt-BR" dirty="0" err="1"/>
              <a:t>program</a:t>
            </a:r>
            <a:r>
              <a:rPr lang="pt-BR" dirty="0"/>
              <a:t> </a:t>
            </a:r>
            <a:r>
              <a:rPr lang="pt-BR" dirty="0" err="1"/>
              <a:t>counter</a:t>
            </a:r>
            <a:r>
              <a:rPr lang="pt-BR" dirty="0"/>
              <a:t> </a:t>
            </a:r>
          </a:p>
          <a:p>
            <a:pPr lvl="1"/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tasks</a:t>
            </a:r>
            <a:r>
              <a:rPr lang="pt-BR" dirty="0"/>
              <a:t>’ virtual </a:t>
            </a:r>
            <a:r>
              <a:rPr lang="pt-BR" dirty="0" err="1"/>
              <a:t>memory</a:t>
            </a:r>
            <a:r>
              <a:rPr lang="pt-BR" dirty="0"/>
              <a:t> </a:t>
            </a:r>
            <a:r>
              <a:rPr lang="pt-BR" dirty="0" err="1"/>
              <a:t>context</a:t>
            </a:r>
            <a:r>
              <a:rPr lang="pt-BR" dirty="0"/>
              <a:t> (</a:t>
            </a:r>
            <a:r>
              <a:rPr lang="pt-BR" dirty="0" err="1"/>
              <a:t>if</a:t>
            </a:r>
            <a:r>
              <a:rPr lang="pt-BR" dirty="0"/>
              <a:t> </a:t>
            </a:r>
            <a:r>
              <a:rPr lang="pt-BR" dirty="0" err="1"/>
              <a:t>process</a:t>
            </a:r>
            <a:r>
              <a:rPr lang="pt-BR" dirty="0"/>
              <a:t> </a:t>
            </a:r>
            <a:r>
              <a:rPr lang="pt-BR" dirty="0" err="1"/>
              <a:t>support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included</a:t>
            </a:r>
            <a:r>
              <a:rPr lang="pt-BR" dirty="0"/>
              <a:t>) </a:t>
            </a:r>
          </a:p>
          <a:p>
            <a:pPr lvl="1"/>
            <a:r>
              <a:rPr lang="pt-BR" dirty="0" err="1"/>
              <a:t>the</a:t>
            </a:r>
            <a:r>
              <a:rPr lang="pt-BR" dirty="0"/>
              <a:t> CPU </a:t>
            </a:r>
            <a:r>
              <a:rPr lang="pt-BR" dirty="0" err="1"/>
              <a:t>registers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(</a:t>
            </a:r>
            <a:r>
              <a:rPr lang="pt-BR" dirty="0" err="1"/>
              <a:t>optionally</a:t>
            </a:r>
            <a:r>
              <a:rPr lang="pt-BR" dirty="0"/>
              <a:t>) </a:t>
            </a:r>
            <a:r>
              <a:rPr lang="pt-BR" dirty="0" err="1"/>
              <a:t>coprocessor</a:t>
            </a:r>
            <a:r>
              <a:rPr lang="pt-BR" dirty="0"/>
              <a:t> </a:t>
            </a:r>
            <a:r>
              <a:rPr lang="pt-BR" dirty="0" err="1"/>
              <a:t>registers</a:t>
            </a:r>
            <a:r>
              <a:rPr lang="pt-BR" dirty="0"/>
              <a:t> </a:t>
            </a:r>
          </a:p>
          <a:p>
            <a:pPr lvl="1"/>
            <a:r>
              <a:rPr lang="pt-BR" dirty="0" err="1"/>
              <a:t>stacks</a:t>
            </a:r>
            <a:r>
              <a:rPr lang="pt-BR" dirty="0"/>
              <a:t> for </a:t>
            </a:r>
            <a:r>
              <a:rPr lang="pt-BR" dirty="0" err="1"/>
              <a:t>dynamic</a:t>
            </a:r>
            <a:r>
              <a:rPr lang="pt-BR" dirty="0"/>
              <a:t> </a:t>
            </a:r>
            <a:r>
              <a:rPr lang="pt-BR" dirty="0" err="1"/>
              <a:t>variables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function</a:t>
            </a:r>
            <a:r>
              <a:rPr lang="pt-BR" dirty="0"/>
              <a:t> </a:t>
            </a:r>
            <a:r>
              <a:rPr lang="pt-BR" dirty="0" err="1"/>
              <a:t>calls</a:t>
            </a:r>
            <a:r>
              <a:rPr lang="pt-BR" dirty="0"/>
              <a:t> </a:t>
            </a:r>
          </a:p>
          <a:p>
            <a:pPr lvl="1"/>
            <a:r>
              <a:rPr lang="pt-BR" dirty="0"/>
              <a:t>I/O </a:t>
            </a:r>
            <a:r>
              <a:rPr lang="pt-BR" dirty="0" err="1"/>
              <a:t>assignments</a:t>
            </a:r>
            <a:r>
              <a:rPr lang="pt-BR" dirty="0"/>
              <a:t> for standard input, output,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error</a:t>
            </a:r>
            <a:r>
              <a:rPr lang="pt-BR" dirty="0"/>
              <a:t> </a:t>
            </a:r>
          </a:p>
          <a:p>
            <a:pPr lvl="1"/>
            <a:r>
              <a:rPr lang="pt-BR" dirty="0"/>
              <a:t>a </a:t>
            </a:r>
            <a:r>
              <a:rPr lang="pt-BR" dirty="0" err="1"/>
              <a:t>delay</a:t>
            </a:r>
            <a:r>
              <a:rPr lang="pt-BR" dirty="0"/>
              <a:t> timer </a:t>
            </a:r>
          </a:p>
          <a:p>
            <a:pPr lvl="1"/>
            <a:r>
              <a:rPr lang="pt-BR" dirty="0"/>
              <a:t>a time-</a:t>
            </a:r>
            <a:r>
              <a:rPr lang="pt-BR" dirty="0" err="1"/>
              <a:t>slice</a:t>
            </a:r>
            <a:r>
              <a:rPr lang="pt-BR" dirty="0"/>
              <a:t> timer </a:t>
            </a:r>
          </a:p>
          <a:p>
            <a:pPr lvl="1"/>
            <a:r>
              <a:rPr lang="pt-BR" dirty="0"/>
              <a:t>kernel </a:t>
            </a:r>
            <a:r>
              <a:rPr lang="pt-BR" dirty="0" err="1"/>
              <a:t>control</a:t>
            </a:r>
            <a:r>
              <a:rPr lang="pt-BR" dirty="0"/>
              <a:t> </a:t>
            </a:r>
            <a:r>
              <a:rPr lang="pt-BR" dirty="0" err="1"/>
              <a:t>structures</a:t>
            </a:r>
            <a:r>
              <a:rPr lang="pt-BR" dirty="0"/>
              <a:t> </a:t>
            </a:r>
          </a:p>
          <a:p>
            <a:pPr lvl="1"/>
            <a:r>
              <a:rPr lang="pt-BR" dirty="0" err="1"/>
              <a:t>signal</a:t>
            </a:r>
            <a:r>
              <a:rPr lang="pt-BR" dirty="0"/>
              <a:t> </a:t>
            </a:r>
            <a:r>
              <a:rPr lang="pt-BR" dirty="0" err="1"/>
              <a:t>handlers</a:t>
            </a:r>
            <a:r>
              <a:rPr lang="pt-BR" dirty="0"/>
              <a:t> </a:t>
            </a:r>
          </a:p>
          <a:p>
            <a:pPr lvl="1"/>
            <a:r>
              <a:rPr lang="pt-BR" dirty="0" err="1"/>
              <a:t>task</a:t>
            </a:r>
            <a:r>
              <a:rPr lang="pt-BR" dirty="0"/>
              <a:t> </a:t>
            </a:r>
            <a:r>
              <a:rPr lang="pt-BR" dirty="0" err="1"/>
              <a:t>variables</a:t>
            </a:r>
            <a:r>
              <a:rPr lang="pt-BR" dirty="0"/>
              <a:t> </a:t>
            </a:r>
          </a:p>
          <a:p>
            <a:pPr lvl="1"/>
            <a:r>
              <a:rPr lang="pt-BR" dirty="0" err="1"/>
              <a:t>task</a:t>
            </a:r>
            <a:r>
              <a:rPr lang="pt-BR" dirty="0"/>
              <a:t> </a:t>
            </a:r>
            <a:r>
              <a:rPr lang="pt-BR" dirty="0" err="1"/>
              <a:t>private</a:t>
            </a:r>
            <a:r>
              <a:rPr lang="pt-BR" dirty="0"/>
              <a:t> </a:t>
            </a:r>
            <a:r>
              <a:rPr lang="pt-BR" dirty="0" err="1"/>
              <a:t>environment</a:t>
            </a:r>
            <a:r>
              <a:rPr lang="pt-BR" dirty="0"/>
              <a:t> (for </a:t>
            </a:r>
            <a:r>
              <a:rPr lang="pt-BR" dirty="0" err="1"/>
              <a:t>environment</a:t>
            </a:r>
            <a:r>
              <a:rPr lang="pt-BR" dirty="0"/>
              <a:t> </a:t>
            </a:r>
            <a:r>
              <a:rPr lang="pt-BR" dirty="0" err="1"/>
              <a:t>variables</a:t>
            </a:r>
            <a:r>
              <a:rPr lang="pt-BR" dirty="0"/>
              <a:t>) </a:t>
            </a:r>
          </a:p>
          <a:p>
            <a:pPr lvl="1"/>
            <a:r>
              <a:rPr lang="pt-BR" dirty="0" err="1"/>
              <a:t>error</a:t>
            </a:r>
            <a:r>
              <a:rPr lang="pt-BR" dirty="0"/>
              <a:t> status (</a:t>
            </a:r>
            <a:r>
              <a:rPr lang="pt-BR" dirty="0" err="1"/>
              <a:t>errno</a:t>
            </a:r>
            <a:r>
              <a:rPr lang="pt-BR" dirty="0"/>
              <a:t>) </a:t>
            </a:r>
          </a:p>
          <a:p>
            <a:pPr lvl="1"/>
            <a:r>
              <a:rPr lang="pt-BR" dirty="0" err="1"/>
              <a:t>debugging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performance </a:t>
            </a:r>
            <a:r>
              <a:rPr lang="pt-BR" dirty="0" err="1"/>
              <a:t>monitoring</a:t>
            </a:r>
            <a:r>
              <a:rPr lang="pt-BR" dirty="0"/>
              <a:t> </a:t>
            </a:r>
            <a:r>
              <a:rPr lang="pt-BR" dirty="0" err="1"/>
              <a:t>values</a:t>
            </a:r>
            <a:endParaRPr lang="pt-BR" dirty="0"/>
          </a:p>
          <a:p>
            <a:endParaRPr lang="pt-BR" dirty="0">
              <a:solidFill>
                <a:srgbClr val="FF0000"/>
              </a:solidFill>
            </a:endParaRPr>
          </a:p>
          <a:p>
            <a:endParaRPr lang="pt-BR" dirty="0"/>
          </a:p>
          <a:p>
            <a:pPr marL="914400" lvl="2" indent="0">
              <a:buNone/>
            </a:pPr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Multitasking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404179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95423" y="1089575"/>
            <a:ext cx="8596668" cy="487152"/>
          </a:xfrm>
        </p:spPr>
        <p:txBody>
          <a:bodyPr>
            <a:normAutofit/>
          </a:bodyPr>
          <a:lstStyle/>
          <a:p>
            <a:r>
              <a:rPr lang="pt-BR" sz="2000" dirty="0"/>
              <a:t>Estados das </a:t>
            </a:r>
            <a:r>
              <a:rPr lang="pt-BR" sz="2000" dirty="0" err="1"/>
              <a:t>Tasks</a:t>
            </a:r>
            <a:r>
              <a:rPr lang="pt-BR" sz="2000" dirty="0"/>
              <a:t>:</a:t>
            </a:r>
          </a:p>
          <a:p>
            <a:endParaRPr lang="pt-BR" dirty="0"/>
          </a:p>
          <a:p>
            <a:endParaRPr lang="pt-BR" dirty="0"/>
          </a:p>
          <a:p>
            <a:pPr lvl="1"/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180" y="645506"/>
            <a:ext cx="6237551" cy="587572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3" y="276174"/>
            <a:ext cx="1521948" cy="709441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Multitasking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654605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95423" y="1089575"/>
            <a:ext cx="8596668" cy="487152"/>
          </a:xfrm>
        </p:spPr>
        <p:txBody>
          <a:bodyPr>
            <a:normAutofit/>
          </a:bodyPr>
          <a:lstStyle/>
          <a:p>
            <a:r>
              <a:rPr lang="pt-BR" dirty="0"/>
              <a:t>Estados das </a:t>
            </a:r>
            <a:r>
              <a:rPr lang="pt-BR" dirty="0" err="1"/>
              <a:t>Tasks</a:t>
            </a:r>
            <a:r>
              <a:rPr lang="pt-BR" dirty="0"/>
              <a:t>:</a:t>
            </a:r>
          </a:p>
          <a:p>
            <a:endParaRPr lang="pt-BR" dirty="0"/>
          </a:p>
          <a:p>
            <a:endParaRPr lang="pt-BR" dirty="0"/>
          </a:p>
          <a:p>
            <a:pPr lvl="1"/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3" y="276174"/>
            <a:ext cx="1521948" cy="70944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102" y="2020796"/>
            <a:ext cx="7581900" cy="2990850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Multitasking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897855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111" y="2784629"/>
            <a:ext cx="4995446" cy="217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5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740" y="1166940"/>
            <a:ext cx="6419850" cy="5476875"/>
          </a:xfrm>
          <a:prstGeom prst="rect">
            <a:avLst/>
          </a:prstGeom>
        </p:spPr>
      </p:pic>
      <p:sp>
        <p:nvSpPr>
          <p:cNvPr id="28" name="Retângulo 2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Multitasking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924048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8" name="Retângulo 2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Multitasking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32" y="2217774"/>
            <a:ext cx="10191750" cy="4038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295422" y="1511674"/>
            <a:ext cx="8596668" cy="487152"/>
          </a:xfrm>
        </p:spPr>
        <p:txBody>
          <a:bodyPr>
            <a:normAutofit/>
          </a:bodyPr>
          <a:lstStyle/>
          <a:p>
            <a:r>
              <a:rPr lang="pt-BR" dirty="0"/>
              <a:t>Estados das </a:t>
            </a:r>
            <a:r>
              <a:rPr lang="pt-BR" dirty="0" err="1"/>
              <a:t>Tasks</a:t>
            </a:r>
            <a:r>
              <a:rPr lang="pt-BR" dirty="0"/>
              <a:t> mostrados no Shell:</a:t>
            </a:r>
          </a:p>
          <a:p>
            <a:endParaRPr lang="pt-BR" dirty="0"/>
          </a:p>
          <a:p>
            <a:endParaRPr lang="pt-BR" dirty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2833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3" y="1659988"/>
            <a:ext cx="9254457" cy="4684541"/>
          </a:xfrm>
        </p:spPr>
        <p:txBody>
          <a:bodyPr>
            <a:normAutofit/>
          </a:bodyPr>
          <a:lstStyle/>
          <a:p>
            <a:r>
              <a:rPr lang="pt-BR" sz="2000" dirty="0"/>
              <a:t>Escalonadores:</a:t>
            </a:r>
          </a:p>
          <a:p>
            <a:pPr lvl="1"/>
            <a:r>
              <a:rPr lang="pt-BR" sz="1800" dirty="0"/>
              <a:t>O </a:t>
            </a:r>
            <a:r>
              <a:rPr lang="pt-BR" sz="1800" dirty="0" err="1"/>
              <a:t>VxWork</a:t>
            </a:r>
            <a:r>
              <a:rPr lang="pt-BR" sz="1800" dirty="0"/>
              <a:t> oferece o escalonador padrão POSIX, e também um proprietário chamado Wind </a:t>
            </a:r>
            <a:r>
              <a:rPr lang="pt-BR" sz="1800" dirty="0" err="1"/>
              <a:t>scheduling</a:t>
            </a:r>
            <a:r>
              <a:rPr lang="pt-BR" sz="1800" dirty="0"/>
              <a:t>.</a:t>
            </a:r>
          </a:p>
          <a:p>
            <a:pPr lvl="2"/>
            <a:r>
              <a:rPr lang="pt-BR" sz="1600" dirty="0"/>
              <a:t>POSIX é </a:t>
            </a:r>
            <a:r>
              <a:rPr lang="pt-BR" sz="1600" dirty="0" err="1"/>
              <a:t>Portable</a:t>
            </a:r>
            <a:r>
              <a:rPr lang="pt-BR" sz="1600" dirty="0"/>
              <a:t> </a:t>
            </a:r>
            <a:r>
              <a:rPr lang="pt-BR" sz="1600" dirty="0" err="1"/>
              <a:t>Operating</a:t>
            </a:r>
            <a:r>
              <a:rPr lang="pt-BR" sz="1600" dirty="0"/>
              <a:t> System Interface – normas de compatibilidade entre sistemas operacionais.</a:t>
            </a:r>
          </a:p>
          <a:p>
            <a:pPr marL="457200" lvl="1" indent="0">
              <a:buNone/>
            </a:pPr>
            <a:endParaRPr lang="pt-BR" sz="1800" dirty="0"/>
          </a:p>
          <a:p>
            <a:pPr lvl="1"/>
            <a:r>
              <a:rPr lang="pt-BR" sz="1800" dirty="0"/>
              <a:t>O escalonador Wind pode ser </a:t>
            </a:r>
            <a:r>
              <a:rPr lang="pt-BR" sz="1800" dirty="0" smtClean="0"/>
              <a:t>preemptivo, </a:t>
            </a:r>
            <a:r>
              <a:rPr lang="pt-BR" sz="1800" dirty="0"/>
              <a:t>Round-Robin ou Priority-based.</a:t>
            </a:r>
          </a:p>
          <a:p>
            <a:pPr marL="457200" lvl="1" indent="0">
              <a:buNone/>
            </a:pPr>
            <a:endParaRPr lang="pt-BR" sz="1800" dirty="0"/>
          </a:p>
          <a:p>
            <a:pPr lvl="1"/>
            <a:r>
              <a:rPr lang="pt-BR" sz="1800" dirty="0"/>
              <a:t>O Kernel Wind tem 256 prioridades, sendo 255 a mais baixa (invertido em relação ao que usamos no </a:t>
            </a:r>
            <a:r>
              <a:rPr lang="pt-BR" sz="1800" dirty="0" err="1"/>
              <a:t>FreeRTOS</a:t>
            </a:r>
            <a:r>
              <a:rPr lang="pt-BR" sz="1800" dirty="0"/>
              <a:t>).</a:t>
            </a:r>
          </a:p>
          <a:p>
            <a:pPr lvl="2"/>
            <a:r>
              <a:rPr lang="pt-BR" sz="1600" dirty="0" err="1"/>
              <a:t>Tasks</a:t>
            </a:r>
            <a:r>
              <a:rPr lang="pt-BR" sz="1600" dirty="0"/>
              <a:t> de aplicação tem prioridade de 100 a 255.</a:t>
            </a:r>
          </a:p>
          <a:p>
            <a:endParaRPr lang="pt-BR" dirty="0"/>
          </a:p>
          <a:p>
            <a:pPr marL="914400" lvl="2" indent="0">
              <a:buNone/>
            </a:pPr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Multitasking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062833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3" y="1659989"/>
            <a:ext cx="9254457" cy="422030"/>
          </a:xfrm>
        </p:spPr>
        <p:txBody>
          <a:bodyPr>
            <a:normAutofit/>
          </a:bodyPr>
          <a:lstStyle/>
          <a:p>
            <a:r>
              <a:rPr lang="pt-BR" sz="2000" dirty="0"/>
              <a:t>Escalonador “</a:t>
            </a:r>
            <a:r>
              <a:rPr lang="pt-BR" sz="2000" dirty="0" err="1"/>
              <a:t>Preemptive</a:t>
            </a:r>
            <a:r>
              <a:rPr lang="pt-BR" sz="2000" dirty="0"/>
              <a:t> </a:t>
            </a:r>
            <a:r>
              <a:rPr lang="pt-BR" sz="2000" dirty="0" err="1"/>
              <a:t>Priority</a:t>
            </a:r>
            <a:r>
              <a:rPr lang="pt-BR" sz="2000" dirty="0"/>
              <a:t>”:</a:t>
            </a:r>
          </a:p>
          <a:p>
            <a:endParaRPr lang="pt-BR" dirty="0"/>
          </a:p>
          <a:p>
            <a:pPr marL="914400" lvl="2" indent="0">
              <a:buNone/>
            </a:pPr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3" y="2390402"/>
            <a:ext cx="8531005" cy="4161466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Multitasking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19012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3" y="1659989"/>
            <a:ext cx="9254457" cy="422030"/>
          </a:xfrm>
        </p:spPr>
        <p:txBody>
          <a:bodyPr>
            <a:normAutofit/>
          </a:bodyPr>
          <a:lstStyle/>
          <a:p>
            <a:r>
              <a:rPr lang="pt-BR" sz="2000" dirty="0"/>
              <a:t>Escalonador “Round-Robin”:</a:t>
            </a:r>
          </a:p>
          <a:p>
            <a:endParaRPr lang="pt-BR" dirty="0"/>
          </a:p>
          <a:p>
            <a:pPr marL="914400" lvl="2" indent="0">
              <a:buNone/>
            </a:pPr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77" y="2320062"/>
            <a:ext cx="8810625" cy="4152900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Multitasking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247620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3" y="1659989"/>
            <a:ext cx="9254457" cy="422030"/>
          </a:xfrm>
        </p:spPr>
        <p:txBody>
          <a:bodyPr>
            <a:normAutofit/>
          </a:bodyPr>
          <a:lstStyle/>
          <a:p>
            <a:r>
              <a:rPr lang="pt-BR" sz="2000" dirty="0"/>
              <a:t>Rotinas de controle do escalonador:</a:t>
            </a:r>
          </a:p>
          <a:p>
            <a:endParaRPr lang="pt-BR" dirty="0"/>
          </a:p>
          <a:p>
            <a:pPr marL="914400" lvl="2" indent="0">
              <a:buNone/>
            </a:pPr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702" y="2130161"/>
            <a:ext cx="7353300" cy="2428875"/>
          </a:xfrm>
          <a:prstGeom prst="rect">
            <a:avLst/>
          </a:prstGeom>
        </p:spPr>
      </p:pic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677332" y="4780671"/>
            <a:ext cx="9254457" cy="1845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Se for dado um valor ao </a:t>
            </a:r>
            <a:r>
              <a:rPr lang="pt-BR" sz="2000" b="1" dirty="0"/>
              <a:t>kernelTimeSlice(), </a:t>
            </a:r>
            <a:r>
              <a:rPr lang="pt-BR" sz="2000" dirty="0"/>
              <a:t>automaticamente o </a:t>
            </a:r>
            <a:r>
              <a:rPr lang="pt-BR" sz="2000" dirty="0" smtClean="0"/>
              <a:t>escalonador </a:t>
            </a:r>
            <a:r>
              <a:rPr lang="pt-BR" sz="2000" dirty="0"/>
              <a:t>vira Round-Robin;</a:t>
            </a:r>
          </a:p>
          <a:p>
            <a:r>
              <a:rPr lang="pt-BR" sz="2000" dirty="0"/>
              <a:t>As funções </a:t>
            </a:r>
            <a:r>
              <a:rPr lang="pt-BR" sz="2000" b="1" dirty="0" err="1"/>
              <a:t>taskLock</a:t>
            </a:r>
            <a:r>
              <a:rPr lang="pt-BR" sz="2000" b="1" dirty="0"/>
              <a:t>() </a:t>
            </a:r>
            <a:r>
              <a:rPr lang="pt-BR" sz="2000" dirty="0"/>
              <a:t>e </a:t>
            </a:r>
            <a:r>
              <a:rPr lang="pt-BR" sz="2000" b="1" dirty="0" err="1"/>
              <a:t>taskUnlock</a:t>
            </a:r>
            <a:r>
              <a:rPr lang="pt-BR" sz="2000" b="1" dirty="0"/>
              <a:t>() </a:t>
            </a:r>
            <a:r>
              <a:rPr lang="pt-BR" sz="2000" dirty="0"/>
              <a:t>servem para habilitar ou não a preempção de uma </a:t>
            </a:r>
            <a:r>
              <a:rPr lang="pt-BR" sz="2000" dirty="0" err="1"/>
              <a:t>task</a:t>
            </a:r>
            <a:r>
              <a:rPr lang="pt-BR" sz="2000" dirty="0"/>
              <a:t>, devido a outra </a:t>
            </a:r>
            <a:r>
              <a:rPr lang="pt-BR" sz="2000" dirty="0" err="1"/>
              <a:t>task</a:t>
            </a:r>
            <a:r>
              <a:rPr lang="pt-BR" sz="2000" dirty="0"/>
              <a:t> de prioridade maior estar </a:t>
            </a:r>
            <a:r>
              <a:rPr lang="pt-BR" sz="2000" dirty="0" err="1"/>
              <a:t>Ready</a:t>
            </a:r>
            <a:r>
              <a:rPr lang="pt-BR" sz="2000" dirty="0"/>
              <a:t>, durante a sua execução.</a:t>
            </a:r>
          </a:p>
          <a:p>
            <a:endParaRPr lang="pt-BR" sz="2000" dirty="0"/>
          </a:p>
          <a:p>
            <a:endParaRPr lang="pt-BR" sz="2000" dirty="0"/>
          </a:p>
          <a:p>
            <a:endParaRPr lang="pt-BR" dirty="0"/>
          </a:p>
          <a:p>
            <a:pPr marL="914400" lvl="2" indent="0">
              <a:buFont typeface="Wingdings 3" charset="2"/>
              <a:buNone/>
            </a:pPr>
            <a:endParaRPr lang="pt-BR" dirty="0"/>
          </a:p>
          <a:p>
            <a:pPr lvl="1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Multitasking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109813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Título 1"/>
          <p:cNvSpPr txBox="1">
            <a:spLocks/>
          </p:cNvSpPr>
          <p:nvPr/>
        </p:nvSpPr>
        <p:spPr>
          <a:xfrm>
            <a:off x="1448972" y="3024517"/>
            <a:ext cx="7766936" cy="16463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dirty="0" err="1"/>
              <a:t>Programmer</a:t>
            </a:r>
            <a:r>
              <a:rPr lang="pt-BR" dirty="0"/>
              <a:t> </a:t>
            </a:r>
            <a:r>
              <a:rPr lang="pt-BR" dirty="0" err="1"/>
              <a:t>Guide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1559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603717"/>
            <a:ext cx="8596668" cy="5155809"/>
          </a:xfrm>
        </p:spPr>
        <p:txBody>
          <a:bodyPr>
            <a:normAutofit lnSpcReduction="10000"/>
          </a:bodyPr>
          <a:lstStyle/>
          <a:p>
            <a:r>
              <a:rPr lang="pt-BR" dirty="0"/>
              <a:t>Cria Tarefa</a:t>
            </a:r>
          </a:p>
          <a:p>
            <a:pPr lvl="1"/>
            <a:r>
              <a:rPr lang="pt-BR" b="1" dirty="0" err="1"/>
              <a:t>int</a:t>
            </a:r>
            <a:r>
              <a:rPr lang="pt-BR" b="1" dirty="0"/>
              <a:t> </a:t>
            </a:r>
            <a:r>
              <a:rPr lang="pt-BR" b="1" dirty="0" err="1"/>
              <a:t>taskCreate</a:t>
            </a:r>
            <a:r>
              <a:rPr lang="pt-BR" b="1" dirty="0"/>
              <a:t> (char* </a:t>
            </a:r>
            <a:r>
              <a:rPr lang="pt-BR" b="1" dirty="0" err="1"/>
              <a:t>name</a:t>
            </a:r>
            <a:r>
              <a:rPr lang="pt-BR" b="1" dirty="0"/>
              <a:t>, </a:t>
            </a:r>
            <a:r>
              <a:rPr lang="pt-BR" b="1" dirty="0" err="1"/>
              <a:t>int</a:t>
            </a:r>
            <a:r>
              <a:rPr lang="pt-BR" b="1" dirty="0"/>
              <a:t> </a:t>
            </a:r>
            <a:r>
              <a:rPr lang="pt-BR" b="1" dirty="0" err="1"/>
              <a:t>priority</a:t>
            </a:r>
            <a:r>
              <a:rPr lang="pt-BR" b="1" dirty="0"/>
              <a:t>, </a:t>
            </a:r>
            <a:r>
              <a:rPr lang="pt-BR" b="1" dirty="0" err="1"/>
              <a:t>int</a:t>
            </a:r>
            <a:r>
              <a:rPr lang="pt-BR" b="1" dirty="0"/>
              <a:t> </a:t>
            </a:r>
            <a:r>
              <a:rPr lang="pt-BR" b="1" dirty="0" err="1"/>
              <a:t>options</a:t>
            </a:r>
            <a:r>
              <a:rPr lang="pt-BR" b="1" dirty="0"/>
              <a:t>, </a:t>
            </a:r>
            <a:r>
              <a:rPr lang="pt-BR" b="1" dirty="0" err="1"/>
              <a:t>int</a:t>
            </a:r>
            <a:r>
              <a:rPr lang="pt-BR" b="1" dirty="0"/>
              <a:t> </a:t>
            </a:r>
            <a:r>
              <a:rPr lang="pt-BR" b="1" dirty="0" err="1"/>
              <a:t>stackSize</a:t>
            </a:r>
            <a:r>
              <a:rPr lang="pt-BR" b="1" dirty="0"/>
              <a:t>, FUNCPTR </a:t>
            </a:r>
            <a:r>
              <a:rPr lang="pt-BR" b="1" dirty="0" err="1"/>
              <a:t>entryPT</a:t>
            </a:r>
            <a:r>
              <a:rPr lang="pt-BR" b="1" dirty="0"/>
              <a:t>, </a:t>
            </a:r>
            <a:r>
              <a:rPr lang="pt-BR" b="1" dirty="0" err="1"/>
              <a:t>int</a:t>
            </a:r>
            <a:r>
              <a:rPr lang="pt-BR" b="1" dirty="0"/>
              <a:t> arg1, </a:t>
            </a:r>
            <a:r>
              <a:rPr lang="pt-BR" b="1" dirty="0" err="1"/>
              <a:t>int</a:t>
            </a:r>
            <a:r>
              <a:rPr lang="pt-BR" b="1" dirty="0"/>
              <a:t> arg2 , </a:t>
            </a:r>
            <a:r>
              <a:rPr lang="pt-BR" b="1" dirty="0" err="1"/>
              <a:t>int</a:t>
            </a:r>
            <a:r>
              <a:rPr lang="pt-BR" b="1" dirty="0"/>
              <a:t> arg3, </a:t>
            </a:r>
            <a:r>
              <a:rPr lang="pt-BR" b="1" dirty="0" err="1"/>
              <a:t>int</a:t>
            </a:r>
            <a:r>
              <a:rPr lang="pt-BR" b="1" dirty="0"/>
              <a:t> arg4, </a:t>
            </a:r>
            <a:r>
              <a:rPr lang="pt-BR" b="1" dirty="0" err="1"/>
              <a:t>int</a:t>
            </a:r>
            <a:r>
              <a:rPr lang="pt-BR" b="1" dirty="0"/>
              <a:t> arg5, </a:t>
            </a:r>
            <a:r>
              <a:rPr lang="pt-BR" b="1" dirty="0" err="1"/>
              <a:t>int</a:t>
            </a:r>
            <a:r>
              <a:rPr lang="pt-BR" b="1" dirty="0"/>
              <a:t> arg6, </a:t>
            </a:r>
            <a:r>
              <a:rPr lang="pt-BR" b="1" dirty="0" err="1"/>
              <a:t>int</a:t>
            </a:r>
            <a:r>
              <a:rPr lang="pt-BR" b="1" dirty="0"/>
              <a:t> arg7, </a:t>
            </a:r>
            <a:r>
              <a:rPr lang="pt-BR" b="1" dirty="0" err="1"/>
              <a:t>int</a:t>
            </a:r>
            <a:r>
              <a:rPr lang="pt-BR" b="1" dirty="0"/>
              <a:t> arg8, </a:t>
            </a:r>
            <a:r>
              <a:rPr lang="pt-BR" b="1" dirty="0" err="1"/>
              <a:t>int</a:t>
            </a:r>
            <a:r>
              <a:rPr lang="pt-BR" b="1" dirty="0"/>
              <a:t> arg9);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name</a:t>
            </a:r>
            <a:r>
              <a:rPr lang="pt-BR" dirty="0"/>
              <a:t>: nome da tarefa.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priority</a:t>
            </a:r>
            <a:r>
              <a:rPr lang="pt-BR" dirty="0"/>
              <a:t>: prioridade da tarefa.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options</a:t>
            </a:r>
            <a:r>
              <a:rPr lang="pt-BR" dirty="0"/>
              <a:t>: modos de operação.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b="1" dirty="0"/>
              <a:t>VX_FP_TASK: </a:t>
            </a:r>
            <a:r>
              <a:rPr lang="pt-BR" sz="1600" dirty="0"/>
              <a:t>operações com ponte flutuante.</a:t>
            </a:r>
            <a:r>
              <a:rPr lang="pt-BR" sz="1600" b="1" dirty="0"/>
              <a:t>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b="1" dirty="0"/>
              <a:t>VX_PRIVATE_ENV: </a:t>
            </a:r>
            <a:r>
              <a:rPr lang="pt-BR" sz="1600" dirty="0"/>
              <a:t>cria sem estouro de pilha.</a:t>
            </a:r>
            <a:endParaRPr lang="pt-BR" sz="1600" b="1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b="1" dirty="0"/>
              <a:t>VX_NO_STACK_FILL: </a:t>
            </a:r>
            <a:r>
              <a:rPr lang="pt-BR" sz="1600" dirty="0"/>
              <a:t>garante que não preenche a pilha com 0xEE.</a:t>
            </a:r>
            <a:endParaRPr lang="pt-BR" sz="1600" b="1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b="1" dirty="0"/>
              <a:t>VX_UNBREAKABLE: </a:t>
            </a:r>
            <a:r>
              <a:rPr lang="pt-BR" sz="1600" dirty="0"/>
              <a:t>não permite depuração no ponto de interrupção. 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stackSize</a:t>
            </a:r>
            <a:r>
              <a:rPr lang="pt-BR" dirty="0"/>
              <a:t>: tamanho da </a:t>
            </a:r>
            <a:r>
              <a:rPr lang="pt-BR" dirty="0" err="1"/>
              <a:t>stack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entryPT</a:t>
            </a:r>
            <a:r>
              <a:rPr lang="pt-BR" dirty="0"/>
              <a:t>: ponteiro da função.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arg1 ... arg9: argumentos para a função.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int</a:t>
            </a:r>
            <a:r>
              <a:rPr lang="pt-BR" dirty="0"/>
              <a:t>: retorna o </a:t>
            </a:r>
            <a:r>
              <a:rPr lang="pt-BR" dirty="0" err="1"/>
              <a:t>handle</a:t>
            </a:r>
            <a:r>
              <a:rPr lang="pt-BR" dirty="0"/>
              <a:t> da tarefa caso ocorra com sucesso ou ERRO caso não.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Tasks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343327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603717"/>
            <a:ext cx="8596668" cy="51558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b="1" dirty="0"/>
              <a:t>Exemplo</a:t>
            </a:r>
            <a:r>
              <a:rPr lang="pt-BR" sz="2200" b="1" dirty="0"/>
              <a:t>: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dirty="0"/>
              <a:t>void </a:t>
            </a:r>
            <a:r>
              <a:rPr lang="en-US" dirty="0" err="1"/>
              <a:t>myThreadFunc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arg1)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	while(true) </a:t>
            </a:r>
          </a:p>
          <a:p>
            <a:pPr marL="0" indent="0">
              <a:buNone/>
            </a:pPr>
            <a:r>
              <a:rPr lang="en-US" dirty="0"/>
              <a:t>		{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printf</a:t>
            </a:r>
            <a:r>
              <a:rPr lang="en-US" dirty="0"/>
              <a:t>(“</a:t>
            </a:r>
            <a:r>
              <a:rPr lang="en-US" dirty="0" err="1"/>
              <a:t>Engenharia</a:t>
            </a:r>
            <a:r>
              <a:rPr lang="en-US" dirty="0"/>
              <a:t>”);</a:t>
            </a:r>
          </a:p>
          <a:p>
            <a:pPr marL="0" indent="0">
              <a:buNone/>
            </a:pPr>
            <a:r>
              <a:rPr lang="en-US" dirty="0"/>
              <a:t>		}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	void main ()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 id = </a:t>
            </a:r>
            <a:r>
              <a:rPr lang="en-US" dirty="0" err="1"/>
              <a:t>taskCreate</a:t>
            </a:r>
            <a:r>
              <a:rPr lang="en-US" dirty="0"/>
              <a:t>("My Task", 100, 0, </a:t>
            </a:r>
            <a:r>
              <a:rPr lang="pt-BR" dirty="0"/>
              <a:t>VX_NO_STACK_FILL</a:t>
            </a:r>
            <a:r>
              <a:rPr lang="en-US" dirty="0"/>
              <a:t>, (FUNCPTR) 	</a:t>
            </a:r>
            <a:r>
              <a:rPr lang="en-US" dirty="0" err="1"/>
              <a:t>myThreadFunc</a:t>
            </a:r>
            <a:r>
              <a:rPr lang="en-US" dirty="0"/>
              <a:t>, 4, 0, 0, 0, 0, 0, 0, 0, 0, 0 );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Tasks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73081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603717"/>
            <a:ext cx="8596668" cy="5155809"/>
          </a:xfrm>
        </p:spPr>
        <p:txBody>
          <a:bodyPr>
            <a:normAutofit/>
          </a:bodyPr>
          <a:lstStyle/>
          <a:p>
            <a:r>
              <a:rPr lang="pt-BR" dirty="0"/>
              <a:t>Ativa Tarefa</a:t>
            </a:r>
            <a:endParaRPr lang="en-US" b="1" dirty="0"/>
          </a:p>
          <a:p>
            <a:pPr lvl="1"/>
            <a:r>
              <a:rPr lang="en-US" b="1" dirty="0"/>
              <a:t>STATUS </a:t>
            </a:r>
            <a:r>
              <a:rPr lang="en-US" b="1" dirty="0" err="1"/>
              <a:t>taskActivate</a:t>
            </a:r>
            <a:r>
              <a:rPr lang="en-US" b="1" dirty="0"/>
              <a:t> (</a:t>
            </a:r>
            <a:r>
              <a:rPr lang="en-US" b="1" dirty="0" err="1"/>
              <a:t>int</a:t>
            </a:r>
            <a:r>
              <a:rPr lang="en-US" b="1" dirty="0"/>
              <a:t>  </a:t>
            </a:r>
            <a:r>
              <a:rPr lang="en-US" b="1" dirty="0" err="1"/>
              <a:t>tid</a:t>
            </a:r>
            <a:r>
              <a:rPr lang="en-US" b="1" dirty="0"/>
              <a:t>);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tid</a:t>
            </a:r>
            <a:r>
              <a:rPr lang="pt-BR" sz="1600" dirty="0"/>
              <a:t>: </a:t>
            </a:r>
            <a:r>
              <a:rPr lang="pt-BR" sz="1600" dirty="0" err="1"/>
              <a:t>handle</a:t>
            </a:r>
            <a:r>
              <a:rPr lang="pt-BR" sz="1600" dirty="0"/>
              <a:t> da tarefa.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/>
              <a:t>STATUS: retorna OK caso ocorra com sucesso, senão ERROR.</a:t>
            </a:r>
          </a:p>
          <a:p>
            <a:pPr marL="914400" lvl="2" indent="0">
              <a:buNone/>
            </a:pPr>
            <a:endParaRPr lang="pt-BR" sz="1600" dirty="0"/>
          </a:p>
          <a:p>
            <a:pPr marL="0" indent="0">
              <a:buNone/>
            </a:pPr>
            <a:r>
              <a:rPr lang="pt-BR" sz="2000" b="1" dirty="0"/>
              <a:t>Exemplo: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dirty="0"/>
              <a:t>void main ()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 id = </a:t>
            </a:r>
            <a:r>
              <a:rPr lang="en-US" dirty="0" err="1"/>
              <a:t>taskCreate</a:t>
            </a:r>
            <a:r>
              <a:rPr lang="en-US" dirty="0"/>
              <a:t>("My Task", 100, 0, </a:t>
            </a:r>
            <a:r>
              <a:rPr lang="pt-BR" dirty="0"/>
              <a:t>VX_NO_STACK_FILL</a:t>
            </a:r>
            <a:r>
              <a:rPr lang="en-US" dirty="0"/>
              <a:t>, (FUNCPTR) 	</a:t>
            </a:r>
            <a:r>
              <a:rPr lang="en-US" dirty="0" err="1"/>
              <a:t>myThreadFunc</a:t>
            </a:r>
            <a:r>
              <a:rPr lang="en-US" dirty="0"/>
              <a:t>, 4, 0, 0, 0, 0, 0, 0, 0, 0, 0 );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taskActivate</a:t>
            </a:r>
            <a:r>
              <a:rPr lang="en-US" dirty="0"/>
              <a:t>(id);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914400" lvl="2" indent="0">
              <a:buNone/>
            </a:pPr>
            <a:endParaRPr lang="pt-BR" sz="1600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Tasks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064142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VxWorks</a:t>
            </a:r>
            <a:r>
              <a:rPr lang="pt-BR" dirty="0"/>
              <a:t> é um RTOS desenvolvido pela Wind River</a:t>
            </a:r>
          </a:p>
          <a:p>
            <a:r>
              <a:rPr lang="pt-BR" dirty="0"/>
              <a:t>Utilizado em sistemas embarcados em variados setores como:</a:t>
            </a:r>
          </a:p>
          <a:p>
            <a:pPr lvl="1"/>
            <a:r>
              <a:rPr lang="pt-BR" dirty="0"/>
              <a:t>Industrial</a:t>
            </a:r>
          </a:p>
          <a:p>
            <a:pPr lvl="1"/>
            <a:r>
              <a:rPr lang="pt-BR" dirty="0" smtClean="0"/>
              <a:t>Médico</a:t>
            </a:r>
            <a:endParaRPr lang="pt-BR" dirty="0"/>
          </a:p>
          <a:p>
            <a:pPr lvl="1"/>
            <a:r>
              <a:rPr lang="pt-BR" dirty="0"/>
              <a:t>Aeroespacial</a:t>
            </a:r>
          </a:p>
          <a:p>
            <a:pPr lvl="1"/>
            <a:r>
              <a:rPr lang="pt-BR" dirty="0"/>
              <a:t>Comunicações</a:t>
            </a:r>
          </a:p>
          <a:p>
            <a:pPr lvl="1"/>
            <a:r>
              <a:rPr lang="pt-BR" dirty="0"/>
              <a:t>Automotivo</a:t>
            </a:r>
          </a:p>
          <a:p>
            <a:pPr lvl="1"/>
            <a:r>
              <a:rPr lang="pt-BR" dirty="0"/>
              <a:t>Transportes</a:t>
            </a:r>
          </a:p>
          <a:p>
            <a:pPr lvl="1"/>
            <a:r>
              <a:rPr lang="pt-BR" dirty="0"/>
              <a:t>Defesa</a:t>
            </a:r>
          </a:p>
          <a:p>
            <a:pPr marL="457200" lvl="1" indent="0">
              <a:buNone/>
            </a:pPr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397" y="1465906"/>
            <a:ext cx="1596480" cy="1187382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4330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603717"/>
            <a:ext cx="8596668" cy="5155809"/>
          </a:xfrm>
        </p:spPr>
        <p:txBody>
          <a:bodyPr>
            <a:normAutofit/>
          </a:bodyPr>
          <a:lstStyle/>
          <a:p>
            <a:r>
              <a:rPr lang="pt-BR" dirty="0"/>
              <a:t>Alterar Prioridade Tarefa</a:t>
            </a:r>
            <a:endParaRPr lang="en-US" b="1" dirty="0"/>
          </a:p>
          <a:p>
            <a:pPr lvl="1"/>
            <a:r>
              <a:rPr lang="en-US" b="1" dirty="0"/>
              <a:t>STATUS </a:t>
            </a:r>
            <a:r>
              <a:rPr lang="en-US" b="1" dirty="0" err="1"/>
              <a:t>taskPrioritySet</a:t>
            </a:r>
            <a:r>
              <a:rPr lang="en-US" b="1" dirty="0"/>
              <a:t> 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b="1" dirty="0" err="1"/>
              <a:t>tid</a:t>
            </a:r>
            <a:r>
              <a:rPr lang="en-US" b="1" dirty="0"/>
              <a:t>, 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b="1" dirty="0" err="1"/>
              <a:t>newPriority</a:t>
            </a:r>
            <a:r>
              <a:rPr lang="en-US" b="1" dirty="0"/>
              <a:t>);</a:t>
            </a:r>
            <a:endParaRPr lang="pt-BR" sz="16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tid</a:t>
            </a:r>
            <a:r>
              <a:rPr lang="pt-BR" sz="1600" dirty="0"/>
              <a:t>: </a:t>
            </a:r>
            <a:r>
              <a:rPr lang="pt-BR" sz="1600" dirty="0" err="1"/>
              <a:t>handle</a:t>
            </a:r>
            <a:r>
              <a:rPr lang="pt-BR" sz="1600" dirty="0"/>
              <a:t> da tarefa.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newPriority</a:t>
            </a:r>
            <a:r>
              <a:rPr lang="pt-BR" sz="1600" dirty="0"/>
              <a:t>: prioridade da tarefa.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/>
              <a:t>STATUS: retorna OK caso ocorra com sucesso, senão ERROR.</a:t>
            </a:r>
          </a:p>
          <a:p>
            <a:pPr marL="0" indent="0">
              <a:buNone/>
            </a:pPr>
            <a:r>
              <a:rPr lang="pt-BR" sz="2000" b="1" dirty="0"/>
              <a:t>Exemplo: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dirty="0"/>
              <a:t>void main ()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 id = </a:t>
            </a:r>
            <a:r>
              <a:rPr lang="en-US" dirty="0" err="1"/>
              <a:t>taskCreate</a:t>
            </a:r>
            <a:r>
              <a:rPr lang="en-US" dirty="0"/>
              <a:t>("My Task", 100, 0, </a:t>
            </a:r>
            <a:r>
              <a:rPr lang="pt-BR" dirty="0"/>
              <a:t>VX_NO_STACK_FILL</a:t>
            </a:r>
            <a:r>
              <a:rPr lang="en-US" dirty="0"/>
              <a:t>, (FUNCPTR) 	</a:t>
            </a:r>
            <a:r>
              <a:rPr lang="en-US" dirty="0" err="1"/>
              <a:t>myThreadFunc</a:t>
            </a:r>
            <a:r>
              <a:rPr lang="en-US" dirty="0"/>
              <a:t>, 4, 0, 0, 0, 0, 0, 0, 0, 0, 0 );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taskPrioritySet</a:t>
            </a:r>
            <a:r>
              <a:rPr lang="en-US" dirty="0"/>
              <a:t>(id, 200);</a:t>
            </a:r>
          </a:p>
          <a:p>
            <a:pPr marL="0" indent="0">
              <a:buNone/>
            </a:pPr>
            <a:r>
              <a:rPr lang="en-US" dirty="0"/>
              <a:t>	}</a:t>
            </a: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Tasks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067935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603717"/>
            <a:ext cx="8596668" cy="5155809"/>
          </a:xfrm>
        </p:spPr>
        <p:txBody>
          <a:bodyPr>
            <a:normAutofit/>
          </a:bodyPr>
          <a:lstStyle/>
          <a:p>
            <a:r>
              <a:rPr lang="pt-BR" dirty="0"/>
              <a:t>Deletar Tarefa</a:t>
            </a:r>
            <a:endParaRPr lang="en-US" b="1" dirty="0"/>
          </a:p>
          <a:p>
            <a:pPr lvl="1"/>
            <a:r>
              <a:rPr lang="en-US" b="1" dirty="0"/>
              <a:t>STATUS </a:t>
            </a:r>
            <a:r>
              <a:rPr lang="en-US" b="1" dirty="0" err="1"/>
              <a:t>taskDelete</a:t>
            </a:r>
            <a:r>
              <a:rPr lang="en-US" b="1" dirty="0"/>
              <a:t> 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b="1" dirty="0" err="1"/>
              <a:t>tid</a:t>
            </a:r>
            <a:r>
              <a:rPr lang="en-US" b="1" dirty="0"/>
              <a:t>);</a:t>
            </a:r>
            <a:endParaRPr lang="pt-BR" sz="16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tid</a:t>
            </a:r>
            <a:r>
              <a:rPr lang="pt-BR" sz="1600" dirty="0"/>
              <a:t>: </a:t>
            </a:r>
            <a:r>
              <a:rPr lang="pt-BR" sz="1600" dirty="0" err="1"/>
              <a:t>handle</a:t>
            </a:r>
            <a:r>
              <a:rPr lang="pt-BR" sz="1600" dirty="0"/>
              <a:t> da tarefa.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/>
              <a:t>STATUS: retorna OK caso ocorra com sucesso, senão ERROR.</a:t>
            </a:r>
          </a:p>
          <a:p>
            <a:pPr marL="0" indent="0">
              <a:buNone/>
            </a:pPr>
            <a:r>
              <a:rPr lang="pt-BR" sz="2000" b="1" dirty="0"/>
              <a:t>Exemplo: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dirty="0"/>
              <a:t>void main ()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 id = </a:t>
            </a:r>
            <a:r>
              <a:rPr lang="en-US" dirty="0" err="1"/>
              <a:t>taskCreate</a:t>
            </a:r>
            <a:r>
              <a:rPr lang="en-US" dirty="0"/>
              <a:t>("My Task", 100, 0, </a:t>
            </a:r>
            <a:r>
              <a:rPr lang="pt-BR" dirty="0"/>
              <a:t>VX_NO_STACK_FILL</a:t>
            </a:r>
            <a:r>
              <a:rPr lang="en-US" dirty="0"/>
              <a:t>, (FUNCPTR) 	</a:t>
            </a:r>
            <a:r>
              <a:rPr lang="en-US" dirty="0" err="1"/>
              <a:t>myThreadFunc</a:t>
            </a:r>
            <a:r>
              <a:rPr lang="en-US" dirty="0"/>
              <a:t>, 4, 0, 0, 0, 0, 0, 0, 0, 0, 0 );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taskDelete</a:t>
            </a:r>
            <a:r>
              <a:rPr lang="en-US" dirty="0"/>
              <a:t>(id);</a:t>
            </a:r>
          </a:p>
          <a:p>
            <a:pPr marL="0" indent="0">
              <a:buNone/>
            </a:pPr>
            <a:r>
              <a:rPr lang="en-US" dirty="0"/>
              <a:t>	}</a:t>
            </a: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Tasks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1025584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603717"/>
            <a:ext cx="8596668" cy="5155809"/>
          </a:xfrm>
        </p:spPr>
        <p:txBody>
          <a:bodyPr>
            <a:normAutofit/>
          </a:bodyPr>
          <a:lstStyle/>
          <a:p>
            <a:r>
              <a:rPr lang="pt-BR" dirty="0"/>
              <a:t>Criando Fila</a:t>
            </a:r>
            <a:endParaRPr lang="en-US" b="1" dirty="0"/>
          </a:p>
          <a:p>
            <a:pPr lvl="1"/>
            <a:r>
              <a:rPr lang="en-US" b="1" dirty="0"/>
              <a:t>MSG_Q_ID </a:t>
            </a:r>
            <a:r>
              <a:rPr lang="en-US" b="1" dirty="0" err="1"/>
              <a:t>msgQCreate</a:t>
            </a:r>
            <a:r>
              <a:rPr lang="en-US" b="1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b="1" dirty="0" err="1"/>
              <a:t>maxMsgs</a:t>
            </a:r>
            <a:r>
              <a:rPr lang="en-US" b="1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b="1" dirty="0" err="1"/>
              <a:t>maxMsgLength</a:t>
            </a:r>
            <a:r>
              <a:rPr lang="en-US" b="1" dirty="0"/>
              <a:t>, </a:t>
            </a:r>
            <a:r>
              <a:rPr lang="en-US" b="1" dirty="0" err="1"/>
              <a:t>int</a:t>
            </a:r>
            <a:r>
              <a:rPr lang="en-US" b="1" dirty="0"/>
              <a:t> options);</a:t>
            </a:r>
            <a:endParaRPr lang="pt-BR" sz="16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maxMsgs</a:t>
            </a:r>
            <a:r>
              <a:rPr lang="pt-BR" sz="1600" dirty="0"/>
              <a:t>: quantidade de mensagens na fila.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maxMsgLength</a:t>
            </a:r>
            <a:r>
              <a:rPr lang="pt-BR" sz="1600" dirty="0"/>
              <a:t>: tamanho das mensagens.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options</a:t>
            </a:r>
            <a:r>
              <a:rPr lang="pt-BR" sz="1600" dirty="0"/>
              <a:t>: modo de execução da fila.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pt-BR" sz="1600" b="1" dirty="0"/>
              <a:t>MSG_Q_FIFO: </a:t>
            </a:r>
            <a:r>
              <a:rPr lang="pt-BR" sz="1600" dirty="0"/>
              <a:t> fila em ordem FIFO.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pt-BR" sz="1600" b="1" dirty="0"/>
              <a:t>MSG_Q_PRIORITY: </a:t>
            </a:r>
            <a:r>
              <a:rPr lang="pt-BR" sz="1600" dirty="0"/>
              <a:t>fila em ordem de prioridade.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pt-BR" sz="1600" b="1" dirty="0"/>
              <a:t>MSG_Q_EVENTSEND_ERR_NOTIFY: </a:t>
            </a:r>
            <a:r>
              <a:rPr lang="pt-BR" sz="1600" dirty="0"/>
              <a:t> o valor de ERRO é empilhado caso a </a:t>
            </a:r>
          </a:p>
          <a:p>
            <a:pPr marL="1371600" lvl="3" indent="0">
              <a:buNone/>
            </a:pPr>
            <a:r>
              <a:rPr lang="pt-BR" sz="1600" dirty="0"/>
              <a:t>    tarefa é registrada para eventos.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/>
              <a:t>MSG_Q_ID: retorna o </a:t>
            </a:r>
            <a:r>
              <a:rPr lang="pt-BR" sz="1600" dirty="0" err="1"/>
              <a:t>handle</a:t>
            </a:r>
            <a:r>
              <a:rPr lang="pt-BR" sz="1600" dirty="0"/>
              <a:t> da fila ou NULL se deu erro.</a:t>
            </a:r>
          </a:p>
          <a:p>
            <a:pPr marL="914400" lvl="2" indent="0">
              <a:buNone/>
            </a:pP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Queue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33700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9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603717"/>
            <a:ext cx="8596668" cy="51558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b="1" dirty="0"/>
              <a:t>Exemplo</a:t>
            </a:r>
            <a:r>
              <a:rPr lang="pt-BR" sz="2200" b="1" dirty="0"/>
              <a:t>:</a:t>
            </a:r>
          </a:p>
          <a:p>
            <a:pPr marL="0" indent="0">
              <a:buNone/>
            </a:pPr>
            <a:r>
              <a:rPr lang="en-US" dirty="0"/>
              <a:t>	void main ()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pt-BR" dirty="0"/>
              <a:t>MSG_Q_ID id = </a:t>
            </a:r>
            <a:r>
              <a:rPr lang="pt-BR" dirty="0" err="1"/>
              <a:t>msgQCreate</a:t>
            </a:r>
            <a:r>
              <a:rPr lang="pt-BR" dirty="0"/>
              <a:t>(4, </a:t>
            </a:r>
            <a:r>
              <a:rPr lang="pt-BR" dirty="0" err="1"/>
              <a:t>sizeof</a:t>
            </a:r>
            <a:r>
              <a:rPr lang="pt-BR" dirty="0"/>
              <a:t>(</a:t>
            </a:r>
            <a:r>
              <a:rPr lang="pt-BR" dirty="0" err="1"/>
              <a:t>int</a:t>
            </a:r>
            <a:r>
              <a:rPr lang="pt-BR" dirty="0"/>
              <a:t>), MSG_Q_FIFO);</a:t>
            </a:r>
          </a:p>
          <a:p>
            <a:pPr marL="0" indent="0">
              <a:buNone/>
            </a:pPr>
            <a:r>
              <a:rPr lang="pt-BR" dirty="0"/>
              <a:t>		</a:t>
            </a:r>
            <a:r>
              <a:rPr lang="pt-BR" dirty="0" err="1"/>
              <a:t>if</a:t>
            </a:r>
            <a:r>
              <a:rPr lang="pt-BR" dirty="0"/>
              <a:t> (id)</a:t>
            </a:r>
          </a:p>
          <a:p>
            <a:pPr marL="0" indent="0">
              <a:buNone/>
            </a:pPr>
            <a:r>
              <a:rPr lang="pt-BR" dirty="0"/>
              <a:t>		{</a:t>
            </a:r>
          </a:p>
          <a:p>
            <a:pPr marL="0" indent="0">
              <a:buNone/>
            </a:pPr>
            <a:r>
              <a:rPr lang="pt-BR" dirty="0"/>
              <a:t>		</a:t>
            </a:r>
            <a:r>
              <a:rPr lang="pt-BR" dirty="0" err="1"/>
              <a:t>printf</a:t>
            </a:r>
            <a:r>
              <a:rPr lang="pt-BR" dirty="0"/>
              <a:t>(“Criou com sucesso!”);</a:t>
            </a:r>
          </a:p>
          <a:p>
            <a:pPr marL="0" indent="0">
              <a:buNone/>
            </a:pPr>
            <a:r>
              <a:rPr lang="pt-BR" dirty="0"/>
              <a:t>		}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}</a:t>
            </a:r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Queue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32435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603717"/>
            <a:ext cx="8596668" cy="5155809"/>
          </a:xfrm>
        </p:spPr>
        <p:txBody>
          <a:bodyPr>
            <a:normAutofit/>
          </a:bodyPr>
          <a:lstStyle/>
          <a:p>
            <a:r>
              <a:rPr lang="pt-BR" dirty="0"/>
              <a:t>Enviando Mensagem</a:t>
            </a:r>
            <a:endParaRPr lang="en-US" b="1" dirty="0"/>
          </a:p>
          <a:p>
            <a:pPr lvl="1"/>
            <a:r>
              <a:rPr lang="en-US" b="1" dirty="0"/>
              <a:t>STATUS </a:t>
            </a:r>
            <a:r>
              <a:rPr lang="en-US" b="1" dirty="0" err="1"/>
              <a:t>msgQSend</a:t>
            </a:r>
            <a:r>
              <a:rPr lang="en-US" b="1" dirty="0"/>
              <a:t> (MSG_Q_ID </a:t>
            </a:r>
            <a:r>
              <a:rPr lang="en-US" b="1" dirty="0" err="1"/>
              <a:t>msgQId</a:t>
            </a:r>
            <a:r>
              <a:rPr lang="en-US" b="1" dirty="0"/>
              <a:t>, char* buffer, UINT </a:t>
            </a:r>
            <a:r>
              <a:rPr lang="en-US" b="1" dirty="0" err="1"/>
              <a:t>nBytes</a:t>
            </a:r>
            <a:r>
              <a:rPr lang="en-US" b="1" dirty="0"/>
              <a:t>, </a:t>
            </a:r>
            <a:r>
              <a:rPr lang="en-US" b="1" dirty="0" err="1"/>
              <a:t>int</a:t>
            </a:r>
            <a:r>
              <a:rPr lang="en-US" b="1" dirty="0"/>
              <a:t> timeout,         </a:t>
            </a:r>
            <a:r>
              <a:rPr lang="en-US" b="1" dirty="0" err="1"/>
              <a:t>int</a:t>
            </a:r>
            <a:r>
              <a:rPr lang="en-US" b="1" dirty="0"/>
              <a:t> priority);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msgQId</a:t>
            </a:r>
            <a:r>
              <a:rPr lang="pt-BR" sz="1600" dirty="0"/>
              <a:t>: </a:t>
            </a:r>
            <a:r>
              <a:rPr lang="pt-BR" sz="1600" dirty="0" err="1"/>
              <a:t>handle</a:t>
            </a:r>
            <a:r>
              <a:rPr lang="pt-BR" sz="1600" dirty="0"/>
              <a:t> da fila.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/>
              <a:t>buffer: mensagem a ser enviada.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nBytes</a:t>
            </a:r>
            <a:r>
              <a:rPr lang="pt-BR" sz="1600" dirty="0"/>
              <a:t>: tamanho da mensagem.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/>
              <a:t>timeout: tempo em </a:t>
            </a:r>
            <a:r>
              <a:rPr lang="pt-BR" sz="1600" dirty="0" err="1"/>
              <a:t>ticks</a:t>
            </a:r>
            <a:r>
              <a:rPr lang="pt-BR" sz="1600" dirty="0"/>
              <a:t> de espera.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pt-BR" sz="1400" b="1" dirty="0"/>
              <a:t>NO_WAIT: </a:t>
            </a:r>
            <a:r>
              <a:rPr lang="pt-BR" sz="1400" dirty="0"/>
              <a:t>retorna imediatamente.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pt-BR" sz="1400" b="1" dirty="0"/>
              <a:t>WAIT_FOREVER: </a:t>
            </a:r>
            <a:r>
              <a:rPr lang="pt-BR" sz="1400" dirty="0"/>
              <a:t>nunca retorna.</a:t>
            </a:r>
            <a:endParaRPr lang="pt-BR" sz="1400" b="1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priority</a:t>
            </a:r>
            <a:r>
              <a:rPr lang="pt-BR" sz="1600" dirty="0"/>
              <a:t>: 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pt-BR" sz="1600" b="1" dirty="0"/>
              <a:t>MSG_PRI_NORMAL: </a:t>
            </a:r>
            <a:r>
              <a:rPr lang="pt-BR" sz="1600" dirty="0"/>
              <a:t> adiciona a mensagem no começo da lista.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pt-BR" sz="1600" b="1" dirty="0"/>
              <a:t>MSG_PRI_URGENT: </a:t>
            </a:r>
            <a:r>
              <a:rPr lang="pt-BR" sz="1600" dirty="0"/>
              <a:t>adiciona a mensagem no final da lista.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/>
              <a:t>STATUS: retorna OK caso ocorra com sucesso, senão ERROR.</a:t>
            </a:r>
          </a:p>
          <a:p>
            <a:pPr marL="914400" lvl="2" indent="0">
              <a:buNone/>
            </a:pP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Queue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9084539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463040"/>
            <a:ext cx="8596668" cy="539495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pt-BR" sz="2000" b="1" dirty="0"/>
              <a:t>Exemplo</a:t>
            </a:r>
            <a:r>
              <a:rPr lang="pt-BR" sz="2200" b="1" dirty="0"/>
              <a:t>: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pt-BR" dirty="0"/>
              <a:t>MSG_Q_ID fila;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void </a:t>
            </a:r>
            <a:r>
              <a:rPr lang="en-US" dirty="0" err="1"/>
              <a:t>myThreadFunc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arg1)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	while(true) </a:t>
            </a:r>
          </a:p>
          <a:p>
            <a:pPr marL="0" indent="0">
              <a:buNone/>
            </a:pPr>
            <a:r>
              <a:rPr lang="en-US" dirty="0"/>
              <a:t>		{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msgQSend</a:t>
            </a:r>
            <a:r>
              <a:rPr lang="en-US" dirty="0"/>
              <a:t> (fila, 10, </a:t>
            </a:r>
            <a:r>
              <a:rPr lang="en-US" dirty="0" err="1"/>
              <a:t>sizeof</a:t>
            </a:r>
            <a:r>
              <a:rPr lang="en-US" dirty="0"/>
              <a:t>(10), WAIT_FOREVER, MSG_PRI_NORMAL);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taskDelay</a:t>
            </a:r>
            <a:r>
              <a:rPr lang="en-US" dirty="0"/>
              <a:t>(</a:t>
            </a:r>
            <a:r>
              <a:rPr lang="en-US" dirty="0" err="1"/>
              <a:t>sysClkRateGet</a:t>
            </a:r>
            <a:r>
              <a:rPr lang="en-US" dirty="0"/>
              <a:t>() / 2);</a:t>
            </a:r>
          </a:p>
          <a:p>
            <a:pPr marL="0" indent="0">
              <a:buNone/>
            </a:pPr>
            <a:r>
              <a:rPr lang="en-US" dirty="0"/>
              <a:t>		}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	void main ()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 id = </a:t>
            </a:r>
            <a:r>
              <a:rPr lang="en-US" dirty="0" err="1"/>
              <a:t>taskCreate</a:t>
            </a:r>
            <a:r>
              <a:rPr lang="en-US" dirty="0"/>
              <a:t>("My Task", 100, 0, </a:t>
            </a:r>
            <a:r>
              <a:rPr lang="pt-BR" dirty="0"/>
              <a:t>VX_NO_STACK_FILL</a:t>
            </a:r>
            <a:r>
              <a:rPr lang="en-US" dirty="0"/>
              <a:t>, (FUNCPTR)	</a:t>
            </a:r>
            <a:r>
              <a:rPr lang="en-US" dirty="0" err="1"/>
              <a:t>myThreadFunc</a:t>
            </a:r>
            <a:r>
              <a:rPr lang="en-US" dirty="0"/>
              <a:t>, 4, 0, 0, </a:t>
            </a:r>
          </a:p>
          <a:p>
            <a:pPr marL="0" indent="0">
              <a:buNone/>
            </a:pPr>
            <a:r>
              <a:rPr lang="en-US" dirty="0"/>
              <a:t>	0, 0, 0, 0, 0, 0, 0 );</a:t>
            </a:r>
          </a:p>
          <a:p>
            <a:pPr marL="0" indent="0">
              <a:buNone/>
            </a:pPr>
            <a:r>
              <a:rPr lang="pt-BR" dirty="0"/>
              <a:t>	 fila = </a:t>
            </a:r>
            <a:r>
              <a:rPr lang="pt-BR" dirty="0" err="1"/>
              <a:t>msgQCreate</a:t>
            </a:r>
            <a:r>
              <a:rPr lang="pt-BR" dirty="0"/>
              <a:t>(4, </a:t>
            </a:r>
            <a:r>
              <a:rPr lang="pt-BR" dirty="0" err="1"/>
              <a:t>sizeof</a:t>
            </a:r>
            <a:r>
              <a:rPr lang="pt-BR" dirty="0"/>
              <a:t>(</a:t>
            </a:r>
            <a:r>
              <a:rPr lang="pt-BR" dirty="0" err="1"/>
              <a:t>int</a:t>
            </a:r>
            <a:r>
              <a:rPr lang="pt-BR" dirty="0"/>
              <a:t>), MSG_Q_FIFO); 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Queue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3595764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603717"/>
            <a:ext cx="8596668" cy="5155809"/>
          </a:xfrm>
        </p:spPr>
        <p:txBody>
          <a:bodyPr>
            <a:normAutofit/>
          </a:bodyPr>
          <a:lstStyle/>
          <a:p>
            <a:r>
              <a:rPr lang="pt-BR" dirty="0"/>
              <a:t>Deletar Fila</a:t>
            </a:r>
            <a:endParaRPr lang="en-US" b="1" dirty="0"/>
          </a:p>
          <a:p>
            <a:pPr lvl="1"/>
            <a:r>
              <a:rPr lang="en-US" b="1" dirty="0"/>
              <a:t>STATUS </a:t>
            </a:r>
            <a:r>
              <a:rPr lang="en-US" b="1" dirty="0" err="1"/>
              <a:t>msgQDelete</a:t>
            </a:r>
            <a:r>
              <a:rPr lang="en-US" b="1" dirty="0"/>
              <a:t> (MSG_Q_ID </a:t>
            </a:r>
            <a:r>
              <a:rPr lang="en-US" b="1" dirty="0" err="1"/>
              <a:t>msgQId</a:t>
            </a:r>
            <a:r>
              <a:rPr lang="en-US" b="1" dirty="0"/>
              <a:t>);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msgQId</a:t>
            </a:r>
            <a:r>
              <a:rPr lang="pt-BR" sz="1600" dirty="0"/>
              <a:t>: </a:t>
            </a:r>
            <a:r>
              <a:rPr lang="pt-BR" sz="1600" dirty="0" err="1"/>
              <a:t>handle</a:t>
            </a:r>
            <a:r>
              <a:rPr lang="pt-BR" sz="1600" dirty="0"/>
              <a:t> da fila.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/>
              <a:t>STATUS: retorna OK caso ocorra com sucesso, senão ERROR.</a:t>
            </a:r>
          </a:p>
          <a:p>
            <a:pPr marL="0" indent="0">
              <a:buNone/>
            </a:pPr>
            <a:endParaRPr lang="pt-BR" sz="2000" b="1" dirty="0"/>
          </a:p>
          <a:p>
            <a:pPr marL="0" indent="0">
              <a:buNone/>
            </a:pPr>
            <a:r>
              <a:rPr lang="pt-BR" sz="2000" b="1" dirty="0"/>
              <a:t>Exemplo: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dirty="0"/>
              <a:t>void main ()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pt-BR" dirty="0"/>
              <a:t> MSG_Q_ID fila = </a:t>
            </a:r>
            <a:r>
              <a:rPr lang="pt-BR" dirty="0" err="1"/>
              <a:t>msgQCreate</a:t>
            </a:r>
            <a:r>
              <a:rPr lang="pt-BR" dirty="0"/>
              <a:t>(4, </a:t>
            </a:r>
            <a:r>
              <a:rPr lang="pt-BR" dirty="0" err="1"/>
              <a:t>sizeof</a:t>
            </a:r>
            <a:r>
              <a:rPr lang="pt-BR" dirty="0"/>
              <a:t>(</a:t>
            </a:r>
            <a:r>
              <a:rPr lang="pt-BR" dirty="0" err="1"/>
              <a:t>int</a:t>
            </a:r>
            <a:r>
              <a:rPr lang="pt-BR" dirty="0"/>
              <a:t>), MSG_Q_FIFO); 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err="1"/>
              <a:t>msgQDelete</a:t>
            </a:r>
            <a:r>
              <a:rPr lang="pt-BR" dirty="0"/>
              <a:t> (fila);</a:t>
            </a:r>
          </a:p>
          <a:p>
            <a:pPr marL="0" indent="0">
              <a:buNone/>
            </a:pPr>
            <a:r>
              <a:rPr lang="en-US" dirty="0"/>
              <a:t>	}</a:t>
            </a:r>
            <a:endParaRPr lang="pt-BR" sz="1600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Queue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118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927276"/>
            <a:ext cx="8596668" cy="4353951"/>
          </a:xfrm>
        </p:spPr>
        <p:txBody>
          <a:bodyPr>
            <a:normAutofit/>
          </a:bodyPr>
          <a:lstStyle/>
          <a:p>
            <a:r>
              <a:rPr lang="pt-BR" dirty="0"/>
              <a:t>Recebendo Mensagem</a:t>
            </a:r>
            <a:endParaRPr lang="en-US" b="1" dirty="0"/>
          </a:p>
          <a:p>
            <a:pPr lvl="1"/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b="1" dirty="0" err="1"/>
              <a:t>msgQReceive</a:t>
            </a:r>
            <a:r>
              <a:rPr lang="en-US" b="1" dirty="0"/>
              <a:t> (MSG_Q_ID </a:t>
            </a:r>
            <a:r>
              <a:rPr lang="en-US" b="1" dirty="0" err="1"/>
              <a:t>msgQId</a:t>
            </a:r>
            <a:r>
              <a:rPr lang="en-US" b="1" dirty="0"/>
              <a:t>, char* buffer, UINT </a:t>
            </a:r>
            <a:r>
              <a:rPr lang="en-US" b="1" dirty="0" err="1"/>
              <a:t>maxNBytes</a:t>
            </a:r>
            <a:r>
              <a:rPr lang="en-US" b="1" dirty="0"/>
              <a:t>, </a:t>
            </a:r>
            <a:r>
              <a:rPr lang="en-US" b="1" dirty="0" err="1"/>
              <a:t>int</a:t>
            </a:r>
            <a:r>
              <a:rPr lang="en-US" b="1" dirty="0"/>
              <a:t> timeout);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msgQId</a:t>
            </a:r>
            <a:r>
              <a:rPr lang="pt-BR" sz="1600" dirty="0"/>
              <a:t>: </a:t>
            </a:r>
            <a:r>
              <a:rPr lang="pt-BR" sz="1600" dirty="0" err="1"/>
              <a:t>handle</a:t>
            </a:r>
            <a:r>
              <a:rPr lang="pt-BR" sz="1600" dirty="0"/>
              <a:t> da fila.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/>
              <a:t>buffer: mensagem recebida.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maxNBytes</a:t>
            </a:r>
            <a:r>
              <a:rPr lang="pt-BR" sz="1600" dirty="0"/>
              <a:t>: tamanho da mensagem.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/>
              <a:t>timeout: tempo em </a:t>
            </a:r>
            <a:r>
              <a:rPr lang="pt-BR" sz="1600" dirty="0" err="1"/>
              <a:t>ticks</a:t>
            </a:r>
            <a:r>
              <a:rPr lang="pt-BR" sz="1600" dirty="0"/>
              <a:t> de espera.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pt-BR" sz="1400" b="1" dirty="0"/>
              <a:t>NO_WAIT: </a:t>
            </a:r>
            <a:r>
              <a:rPr lang="pt-BR" sz="1400" dirty="0"/>
              <a:t>retorna imediatamente.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pt-BR" sz="1400" b="1" dirty="0"/>
              <a:t>WAIT_FOREVER: </a:t>
            </a:r>
            <a:r>
              <a:rPr lang="pt-BR" sz="1400" dirty="0"/>
              <a:t>nunca retorna.</a:t>
            </a:r>
            <a:endParaRPr lang="pt-BR" sz="1400" b="1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int</a:t>
            </a:r>
            <a:r>
              <a:rPr lang="pt-BR" sz="1600" dirty="0"/>
              <a:t>: retorna o número de bytes copiado no buffer, senão ERROR.</a:t>
            </a:r>
          </a:p>
          <a:p>
            <a:pPr marL="914400" lvl="2" indent="0">
              <a:buNone/>
            </a:pP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Queue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2449737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463040"/>
            <a:ext cx="8596668" cy="539495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sz="2000" b="1" dirty="0"/>
              <a:t>Exemplo</a:t>
            </a:r>
            <a:r>
              <a:rPr lang="pt-BR" sz="2200" b="1" dirty="0"/>
              <a:t>: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pt-BR" dirty="0"/>
              <a:t>MSG_Q_ID fila;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void </a:t>
            </a:r>
            <a:r>
              <a:rPr lang="en-US" dirty="0" err="1"/>
              <a:t>myThreadFunc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arg1)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	while(true) </a:t>
            </a:r>
          </a:p>
          <a:p>
            <a:pPr marL="0" indent="0">
              <a:buNone/>
            </a:pPr>
            <a:r>
              <a:rPr lang="en-US" dirty="0"/>
              <a:t>		{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parametro</a:t>
            </a:r>
            <a:r>
              <a:rPr lang="en-US" dirty="0"/>
              <a:t>, </a:t>
            </a:r>
            <a:r>
              <a:rPr lang="en-US" dirty="0" err="1"/>
              <a:t>tamanhoBuffer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msgQReceive</a:t>
            </a:r>
            <a:r>
              <a:rPr lang="en-US" dirty="0"/>
              <a:t> (fila, </a:t>
            </a:r>
            <a:r>
              <a:rPr lang="en-US" dirty="0" err="1"/>
              <a:t>parametro</a:t>
            </a:r>
            <a:r>
              <a:rPr lang="en-US" dirty="0"/>
              <a:t>, </a:t>
            </a:r>
            <a:r>
              <a:rPr lang="en-US" dirty="0" err="1"/>
              <a:t>tamanhoBuffer</a:t>
            </a:r>
            <a:r>
              <a:rPr lang="en-US" dirty="0"/>
              <a:t>, WAIT_FOREVER);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taskDelay</a:t>
            </a:r>
            <a:r>
              <a:rPr lang="en-US" dirty="0"/>
              <a:t>(</a:t>
            </a:r>
            <a:r>
              <a:rPr lang="en-US" dirty="0" err="1"/>
              <a:t>sysClkRateGet</a:t>
            </a:r>
            <a:r>
              <a:rPr lang="en-US" dirty="0"/>
              <a:t>() / 2);</a:t>
            </a:r>
          </a:p>
          <a:p>
            <a:pPr marL="0" indent="0">
              <a:buNone/>
            </a:pPr>
            <a:r>
              <a:rPr lang="en-US" dirty="0"/>
              <a:t>		}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	void main ()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 id = </a:t>
            </a:r>
            <a:r>
              <a:rPr lang="en-US" dirty="0" err="1"/>
              <a:t>taskCreate</a:t>
            </a:r>
            <a:r>
              <a:rPr lang="en-US" dirty="0"/>
              <a:t>("My Task", 100, 0, </a:t>
            </a:r>
            <a:r>
              <a:rPr lang="pt-BR" dirty="0"/>
              <a:t>VX_NO_STACK_FILL</a:t>
            </a:r>
            <a:r>
              <a:rPr lang="en-US" dirty="0"/>
              <a:t>, (FUNCPTR)	</a:t>
            </a:r>
            <a:r>
              <a:rPr lang="en-US" dirty="0" err="1"/>
              <a:t>myThreadFunc</a:t>
            </a:r>
            <a:r>
              <a:rPr lang="en-US" dirty="0"/>
              <a:t>, 4, 0, 0, </a:t>
            </a:r>
          </a:p>
          <a:p>
            <a:pPr marL="0" indent="0">
              <a:buNone/>
            </a:pPr>
            <a:r>
              <a:rPr lang="en-US" dirty="0"/>
              <a:t>	0, 0, 0, 0, 0, 0, 0 );</a:t>
            </a:r>
          </a:p>
          <a:p>
            <a:pPr marL="0" indent="0">
              <a:buNone/>
            </a:pPr>
            <a:r>
              <a:rPr lang="pt-BR" dirty="0"/>
              <a:t>	 fila = </a:t>
            </a:r>
            <a:r>
              <a:rPr lang="pt-BR" dirty="0" err="1"/>
              <a:t>msgQCreate</a:t>
            </a:r>
            <a:r>
              <a:rPr lang="pt-BR" dirty="0"/>
              <a:t>(4, </a:t>
            </a:r>
            <a:r>
              <a:rPr lang="pt-BR" dirty="0" err="1"/>
              <a:t>sizeof</a:t>
            </a:r>
            <a:r>
              <a:rPr lang="pt-BR" dirty="0"/>
              <a:t>(</a:t>
            </a:r>
            <a:r>
              <a:rPr lang="pt-BR" dirty="0" err="1"/>
              <a:t>int</a:t>
            </a:r>
            <a:r>
              <a:rPr lang="pt-BR" dirty="0"/>
              <a:t>), MSG_Q_FIFO); 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Queue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2266158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730330"/>
            <a:ext cx="8596668" cy="5022166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Tamanho da Fila</a:t>
            </a:r>
            <a:endParaRPr lang="en-US" b="1" dirty="0"/>
          </a:p>
          <a:p>
            <a:pPr lvl="1"/>
            <a:r>
              <a:rPr lang="en-US" sz="1700" b="1" dirty="0" err="1"/>
              <a:t>int</a:t>
            </a:r>
            <a:r>
              <a:rPr lang="en-US" sz="1700" b="1" dirty="0"/>
              <a:t> </a:t>
            </a:r>
            <a:r>
              <a:rPr lang="en-US" sz="1700" b="1" dirty="0" err="1"/>
              <a:t>msgQNumMsgs</a:t>
            </a:r>
            <a:r>
              <a:rPr lang="en-US" sz="1700" b="1" dirty="0"/>
              <a:t> (MSG_Q_ID </a:t>
            </a:r>
            <a:r>
              <a:rPr lang="en-US" sz="1700" b="1" dirty="0" err="1"/>
              <a:t>msgQId</a:t>
            </a:r>
            <a:r>
              <a:rPr lang="en-US" sz="1700" b="1" dirty="0"/>
              <a:t>);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700" dirty="0" err="1"/>
              <a:t>msgQId</a:t>
            </a:r>
            <a:r>
              <a:rPr lang="pt-BR" sz="1700" dirty="0"/>
              <a:t>: </a:t>
            </a:r>
            <a:r>
              <a:rPr lang="pt-BR" sz="1700" dirty="0" err="1"/>
              <a:t>handle</a:t>
            </a:r>
            <a:r>
              <a:rPr lang="pt-BR" sz="1700" dirty="0"/>
              <a:t> da fila.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700" dirty="0" err="1"/>
              <a:t>int</a:t>
            </a:r>
            <a:r>
              <a:rPr lang="pt-BR" sz="1700" dirty="0"/>
              <a:t>: retorna o número de mensagens na fila, senão ERROR.</a:t>
            </a:r>
          </a:p>
          <a:p>
            <a:pPr marL="0" indent="0">
              <a:buNone/>
            </a:pPr>
            <a:endParaRPr lang="pt-BR" sz="2000" b="1" dirty="0"/>
          </a:p>
          <a:p>
            <a:pPr marL="0" indent="0">
              <a:buNone/>
            </a:pPr>
            <a:r>
              <a:rPr lang="pt-BR" sz="2000" b="1" dirty="0"/>
              <a:t>Exemplo: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dirty="0"/>
              <a:t>void main ()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pt-BR" dirty="0"/>
              <a:t> MSG_Q_ID fila = </a:t>
            </a:r>
            <a:r>
              <a:rPr lang="pt-BR" dirty="0" err="1"/>
              <a:t>msgQCreate</a:t>
            </a:r>
            <a:r>
              <a:rPr lang="pt-BR" dirty="0"/>
              <a:t>(4, </a:t>
            </a:r>
            <a:r>
              <a:rPr lang="pt-BR" dirty="0" err="1"/>
              <a:t>sizeof</a:t>
            </a:r>
            <a:r>
              <a:rPr lang="pt-BR" dirty="0"/>
              <a:t>(</a:t>
            </a:r>
            <a:r>
              <a:rPr lang="pt-BR" dirty="0" err="1"/>
              <a:t>int</a:t>
            </a:r>
            <a:r>
              <a:rPr lang="pt-BR" dirty="0"/>
              <a:t>), MSG_Q_FIFO); </a:t>
            </a:r>
          </a:p>
          <a:p>
            <a:pPr marL="0" indent="0">
              <a:buNone/>
            </a:pPr>
            <a:r>
              <a:rPr lang="pt-BR" dirty="0"/>
              <a:t>	 </a:t>
            </a:r>
            <a:r>
              <a:rPr lang="pt-BR" dirty="0" err="1"/>
              <a:t>int</a:t>
            </a:r>
            <a:r>
              <a:rPr lang="pt-BR" dirty="0"/>
              <a:t> </a:t>
            </a:r>
            <a:r>
              <a:rPr lang="pt-BR" dirty="0" err="1"/>
              <a:t>tamanhoFila</a:t>
            </a:r>
            <a:r>
              <a:rPr lang="pt-BR" dirty="0"/>
              <a:t> = </a:t>
            </a:r>
            <a:r>
              <a:rPr lang="pt-BR" dirty="0" err="1"/>
              <a:t>msgQNumMsgs</a:t>
            </a:r>
            <a:r>
              <a:rPr lang="pt-BR" dirty="0"/>
              <a:t> (fila);</a:t>
            </a:r>
          </a:p>
          <a:p>
            <a:pPr marL="0" indent="0">
              <a:buNone/>
            </a:pPr>
            <a:r>
              <a:rPr lang="pt-BR" dirty="0"/>
              <a:t>	 	</a:t>
            </a:r>
            <a:r>
              <a:rPr lang="pt-BR" dirty="0" err="1"/>
              <a:t>if</a:t>
            </a:r>
            <a:r>
              <a:rPr lang="pt-BR" dirty="0"/>
              <a:t> (</a:t>
            </a:r>
            <a:r>
              <a:rPr lang="pt-BR" dirty="0" err="1"/>
              <a:t>tamanhoFila</a:t>
            </a:r>
            <a:r>
              <a:rPr lang="pt-BR" dirty="0"/>
              <a:t> &gt; 0)</a:t>
            </a:r>
          </a:p>
          <a:p>
            <a:pPr marL="0" indent="0">
              <a:buNone/>
            </a:pPr>
            <a:r>
              <a:rPr lang="pt-BR" dirty="0"/>
              <a:t>	 	{</a:t>
            </a:r>
          </a:p>
          <a:p>
            <a:pPr marL="0" indent="0">
              <a:buNone/>
            </a:pPr>
            <a:r>
              <a:rPr lang="pt-BR" dirty="0"/>
              <a:t>		 </a:t>
            </a:r>
            <a:r>
              <a:rPr lang="pt-BR" dirty="0" err="1"/>
              <a:t>printf</a:t>
            </a:r>
            <a:r>
              <a:rPr lang="pt-BR" dirty="0"/>
              <a:t>(“Existem mensagens na fila”); </a:t>
            </a:r>
          </a:p>
          <a:p>
            <a:pPr marL="0" indent="0">
              <a:buNone/>
            </a:pPr>
            <a:r>
              <a:rPr lang="pt-BR" dirty="0"/>
              <a:t>	 	}</a:t>
            </a:r>
          </a:p>
          <a:p>
            <a:pPr marL="0" indent="0">
              <a:buNone/>
            </a:pPr>
            <a:r>
              <a:rPr lang="en-US" dirty="0"/>
              <a:t>	 }</a:t>
            </a:r>
            <a:endParaRPr lang="pt-BR" sz="1600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Queue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962506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/>
              <a:t>Alguns dos principais clientes:</a:t>
            </a:r>
          </a:p>
          <a:p>
            <a:pPr lvl="1"/>
            <a:r>
              <a:rPr lang="pt-BR" dirty="0"/>
              <a:t>ABB</a:t>
            </a:r>
          </a:p>
          <a:p>
            <a:pPr lvl="1"/>
            <a:r>
              <a:rPr lang="pt-BR" dirty="0"/>
              <a:t>Airbus </a:t>
            </a:r>
          </a:p>
          <a:p>
            <a:pPr lvl="1"/>
            <a:r>
              <a:rPr lang="pt-BR" dirty="0" err="1"/>
              <a:t>AlcatelLucent</a:t>
            </a:r>
            <a:endParaRPr lang="pt-BR" dirty="0"/>
          </a:p>
          <a:p>
            <a:pPr lvl="1"/>
            <a:r>
              <a:rPr lang="pt-BR" dirty="0"/>
              <a:t>BD </a:t>
            </a:r>
            <a:r>
              <a:rPr lang="pt-BR" dirty="0" err="1"/>
              <a:t>Biosciences</a:t>
            </a:r>
            <a:endParaRPr lang="pt-BR" dirty="0"/>
          </a:p>
          <a:p>
            <a:pPr lvl="1"/>
            <a:r>
              <a:rPr lang="pt-BR" dirty="0"/>
              <a:t>Boeing</a:t>
            </a:r>
          </a:p>
          <a:p>
            <a:pPr lvl="1"/>
            <a:r>
              <a:rPr lang="pt-BR" dirty="0"/>
              <a:t>Delphi</a:t>
            </a:r>
          </a:p>
          <a:p>
            <a:pPr lvl="1"/>
            <a:r>
              <a:rPr lang="pt-BR" dirty="0" err="1"/>
              <a:t>Eurocopter</a:t>
            </a:r>
            <a:endParaRPr lang="pt-BR" dirty="0"/>
          </a:p>
          <a:p>
            <a:pPr lvl="1"/>
            <a:r>
              <a:rPr lang="pt-BR" dirty="0" err="1"/>
              <a:t>Huawei</a:t>
            </a:r>
            <a:endParaRPr lang="pt-BR" dirty="0"/>
          </a:p>
          <a:p>
            <a:pPr lvl="1"/>
            <a:r>
              <a:rPr lang="pt-BR" dirty="0"/>
              <a:t>Mitsubishi</a:t>
            </a:r>
          </a:p>
          <a:p>
            <a:pPr lvl="1"/>
            <a:r>
              <a:rPr lang="pt-BR" dirty="0"/>
              <a:t>NASA</a:t>
            </a:r>
          </a:p>
          <a:p>
            <a:pPr lvl="1"/>
            <a:r>
              <a:rPr lang="pt-BR" dirty="0"/>
              <a:t>Siemens</a:t>
            </a:r>
          </a:p>
          <a:p>
            <a:pPr lvl="1"/>
            <a:r>
              <a:rPr lang="pt-BR" dirty="0"/>
              <a:t>Bombardier</a:t>
            </a:r>
          </a:p>
          <a:p>
            <a:pPr lvl="1"/>
            <a:r>
              <a:rPr lang="pt-BR" dirty="0"/>
              <a:t>BMW</a:t>
            </a:r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660" y="2079833"/>
            <a:ext cx="4635990" cy="114972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094" y="644119"/>
            <a:ext cx="2809123" cy="111662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526" y="3440287"/>
            <a:ext cx="2058883" cy="2645664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655" y="3657069"/>
            <a:ext cx="2602469" cy="2212099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677334" y="1576079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Introdução:</a:t>
            </a:r>
          </a:p>
        </p:txBody>
      </p:sp>
    </p:spTree>
    <p:extLst>
      <p:ext uri="{BB962C8B-B14F-4D97-AF65-F5344CB8AC3E}">
        <p14:creationId xmlns:p14="http://schemas.microsoft.com/office/powerpoint/2010/main" val="24628847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730330"/>
            <a:ext cx="8596668" cy="5022166"/>
          </a:xfrm>
        </p:spPr>
        <p:txBody>
          <a:bodyPr>
            <a:normAutofit/>
          </a:bodyPr>
          <a:lstStyle/>
          <a:p>
            <a:r>
              <a:rPr lang="pt-BR" b="1" dirty="0"/>
              <a:t>O </a:t>
            </a:r>
            <a:r>
              <a:rPr lang="pt-BR" b="1" dirty="0" err="1"/>
              <a:t>VxWorks</a:t>
            </a:r>
            <a:r>
              <a:rPr lang="pt-BR" b="1" dirty="0"/>
              <a:t> tem os semáforos feitos por eles, e também os do padrão POSIX.</a:t>
            </a:r>
          </a:p>
          <a:p>
            <a:pPr marL="0" indent="0">
              <a:buNone/>
            </a:pPr>
            <a:endParaRPr lang="pt-BR" b="1" dirty="0"/>
          </a:p>
          <a:p>
            <a:r>
              <a:rPr lang="pt-BR" b="1" dirty="0"/>
              <a:t>Os semáforos </a:t>
            </a:r>
            <a:r>
              <a:rPr lang="pt-BR" b="1" dirty="0" err="1"/>
              <a:t>VxWorks</a:t>
            </a:r>
            <a:r>
              <a:rPr lang="pt-BR" b="1" dirty="0"/>
              <a:t> são dos tipos abaixo:</a:t>
            </a:r>
          </a:p>
          <a:p>
            <a:pPr lvl="1"/>
            <a:r>
              <a:rPr lang="pt-BR" dirty="0"/>
              <a:t>Binário</a:t>
            </a:r>
          </a:p>
          <a:p>
            <a:pPr lvl="2"/>
            <a:r>
              <a:rPr lang="pt-BR" dirty="0"/>
              <a:t>É o semáforo mais básico. Pode ser usado para guardar um recurso e também sincronizar a execução das tarefas.</a:t>
            </a:r>
          </a:p>
          <a:p>
            <a:pPr lvl="1"/>
            <a:r>
              <a:rPr lang="en-US" dirty="0"/>
              <a:t>Mutex</a:t>
            </a:r>
          </a:p>
          <a:p>
            <a:pPr lvl="2"/>
            <a:r>
              <a:rPr lang="pt-BR" dirty="0"/>
              <a:t>É otimizado para problemas relacionados a exclusão mutual. É usado para guardar um recurso.</a:t>
            </a:r>
          </a:p>
          <a:p>
            <a:pPr lvl="1"/>
            <a:r>
              <a:rPr lang="en-US" dirty="0"/>
              <a:t>Contador</a:t>
            </a:r>
          </a:p>
          <a:p>
            <a:pPr lvl="2"/>
            <a:r>
              <a:rPr lang="pt-BR" dirty="0"/>
              <a:t>É como o binário, mas conta o </a:t>
            </a:r>
            <a:r>
              <a:rPr lang="pt-BR" dirty="0" smtClean="0"/>
              <a:t>número </a:t>
            </a:r>
            <a:r>
              <a:rPr lang="pt-BR" dirty="0"/>
              <a:t>de vezes que um semáforo é “dado”. Usado para guardar múltiplas </a:t>
            </a:r>
            <a:r>
              <a:rPr lang="pt-BR" dirty="0" smtClean="0"/>
              <a:t>instâncias </a:t>
            </a:r>
            <a:r>
              <a:rPr lang="pt-BR" dirty="0"/>
              <a:t>de um recurso.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</p:spTree>
    <p:extLst>
      <p:ext uri="{BB962C8B-B14F-4D97-AF65-F5344CB8AC3E}">
        <p14:creationId xmlns:p14="http://schemas.microsoft.com/office/powerpoint/2010/main" val="909354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730330"/>
            <a:ext cx="8596668" cy="5022166"/>
          </a:xfrm>
        </p:spPr>
        <p:txBody>
          <a:bodyPr>
            <a:normAutofit/>
          </a:bodyPr>
          <a:lstStyle/>
          <a:p>
            <a:r>
              <a:rPr lang="pt-BR" b="1" dirty="0"/>
              <a:t>Rotinas de controle de semáforos:</a:t>
            </a:r>
          </a:p>
          <a:p>
            <a:endParaRPr lang="en-US" b="1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217350"/>
            <a:ext cx="833437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662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730330"/>
            <a:ext cx="8596668" cy="5022166"/>
          </a:xfrm>
        </p:spPr>
        <p:txBody>
          <a:bodyPr>
            <a:normAutofit/>
          </a:bodyPr>
          <a:lstStyle/>
          <a:p>
            <a:r>
              <a:rPr lang="pt-BR" b="1" dirty="0"/>
              <a:t>Rotinas de controle de semáforos:</a:t>
            </a:r>
          </a:p>
          <a:p>
            <a:pPr marL="0" indent="0">
              <a:buNone/>
            </a:pPr>
            <a:endParaRPr lang="pt-BR" b="1" dirty="0"/>
          </a:p>
          <a:p>
            <a:pPr lvl="1"/>
            <a:r>
              <a:rPr lang="pt-BR" dirty="0"/>
              <a:t>As rotinas </a:t>
            </a:r>
            <a:r>
              <a:rPr lang="pt-BR" b="1" dirty="0" err="1"/>
              <a:t>semBCreate</a:t>
            </a:r>
            <a:r>
              <a:rPr lang="pt-BR" b="1" dirty="0"/>
              <a:t>( ), </a:t>
            </a:r>
            <a:r>
              <a:rPr lang="pt-BR" b="1" dirty="0" err="1"/>
              <a:t>semMCreate</a:t>
            </a:r>
            <a:r>
              <a:rPr lang="pt-BR" b="1" dirty="0"/>
              <a:t>( ), e </a:t>
            </a:r>
            <a:r>
              <a:rPr lang="pt-BR" b="1" dirty="0" err="1"/>
              <a:t>semCCreate</a:t>
            </a:r>
            <a:r>
              <a:rPr lang="pt-BR" b="1" dirty="0"/>
              <a:t>( ) </a:t>
            </a:r>
            <a:r>
              <a:rPr lang="pt-BR" dirty="0"/>
              <a:t>retornam um ID, que serve de </a:t>
            </a:r>
            <a:r>
              <a:rPr lang="pt-BR" dirty="0" err="1"/>
              <a:t>Handle</a:t>
            </a:r>
            <a:r>
              <a:rPr lang="pt-BR" dirty="0"/>
              <a:t> para usar as demais rotinas de controle de semáforos.</a:t>
            </a:r>
          </a:p>
          <a:p>
            <a:pPr marL="914400" lvl="2" indent="0">
              <a:buNone/>
            </a:pPr>
            <a:endParaRPr lang="pt-BR" sz="1600" u="sng" dirty="0"/>
          </a:p>
          <a:p>
            <a:pPr lvl="1"/>
            <a:r>
              <a:rPr lang="pt-BR" dirty="0"/>
              <a:t>As Tasks que estão aguardando um semáforo pode “</a:t>
            </a:r>
            <a:r>
              <a:rPr lang="pt-BR" dirty="0" smtClean="0"/>
              <a:t>pegá-lo</a:t>
            </a:r>
            <a:r>
              <a:rPr lang="pt-BR" dirty="0"/>
              <a:t>” por ordem de prioridade ou FIFO (first-in-firt-out). Esta informação é dada na criação do semáforo, informando os seguintes </a:t>
            </a:r>
            <a:r>
              <a:rPr lang="pt-BR" dirty="0" smtClean="0"/>
              <a:t>parâmetros </a:t>
            </a:r>
            <a:r>
              <a:rPr lang="pt-BR" dirty="0"/>
              <a:t>respectivamente </a:t>
            </a:r>
            <a:r>
              <a:rPr lang="pt-BR" b="1" dirty="0"/>
              <a:t>SEM_Q_PRIORITY </a:t>
            </a:r>
            <a:r>
              <a:rPr lang="pt-BR" dirty="0"/>
              <a:t>ou </a:t>
            </a:r>
            <a:r>
              <a:rPr lang="pt-BR" b="1" dirty="0"/>
              <a:t>SEM_Q_FIF</a:t>
            </a:r>
            <a:r>
              <a:rPr lang="pt-BR" dirty="0"/>
              <a:t>.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O Timeout é um parâmetro de </a:t>
            </a:r>
            <a:r>
              <a:rPr lang="pt-BR" b="1" dirty="0" err="1"/>
              <a:t>semTake</a:t>
            </a:r>
            <a:r>
              <a:rPr lang="pt-BR" b="1" dirty="0"/>
              <a:t>() </a:t>
            </a:r>
            <a:r>
              <a:rPr lang="pt-BR" dirty="0"/>
              <a:t>e pode ser:</a:t>
            </a:r>
          </a:p>
          <a:p>
            <a:pPr lvl="2"/>
            <a:r>
              <a:rPr lang="pt-BR" sz="1600" b="1" dirty="0"/>
              <a:t>NO_WAIT </a:t>
            </a:r>
            <a:r>
              <a:rPr lang="pt-BR" sz="1600" dirty="0"/>
              <a:t>(0)</a:t>
            </a:r>
          </a:p>
          <a:p>
            <a:pPr lvl="2"/>
            <a:r>
              <a:rPr lang="pt-BR" sz="1600" b="1" dirty="0"/>
              <a:t>WAIT_FOREVER </a:t>
            </a:r>
            <a:r>
              <a:rPr lang="pt-BR" sz="1600" dirty="0"/>
              <a:t>(-1)</a:t>
            </a:r>
          </a:p>
          <a:p>
            <a:pPr lvl="2"/>
            <a:r>
              <a:rPr lang="pt-BR" sz="1600" dirty="0"/>
              <a:t>Ou ter um valor maior que 0</a:t>
            </a:r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</p:spTree>
    <p:extLst>
      <p:ext uri="{BB962C8B-B14F-4D97-AF65-F5344CB8AC3E}">
        <p14:creationId xmlns:p14="http://schemas.microsoft.com/office/powerpoint/2010/main" val="8938533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181671" y="1494175"/>
            <a:ext cx="8596668" cy="5022166"/>
          </a:xfrm>
        </p:spPr>
        <p:txBody>
          <a:bodyPr>
            <a:normAutofit/>
          </a:bodyPr>
          <a:lstStyle/>
          <a:p>
            <a:r>
              <a:rPr lang="pt-BR" b="1" dirty="0"/>
              <a:t>Rotinas de controle de semáforos:</a:t>
            </a:r>
          </a:p>
          <a:p>
            <a:pPr lvl="1"/>
            <a:r>
              <a:rPr lang="pt-BR" dirty="0"/>
              <a:t>Filas:</a:t>
            </a:r>
          </a:p>
          <a:p>
            <a:pPr marL="457200" lvl="1" indent="0">
              <a:buNone/>
            </a:pPr>
            <a:endParaRPr lang="pt-BR" dirty="0"/>
          </a:p>
          <a:p>
            <a:pPr lvl="1"/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172" y="1858616"/>
            <a:ext cx="8753475" cy="4657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0996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730330"/>
            <a:ext cx="8596668" cy="5022166"/>
          </a:xfrm>
        </p:spPr>
        <p:txBody>
          <a:bodyPr>
            <a:normAutofit/>
          </a:bodyPr>
          <a:lstStyle/>
          <a:p>
            <a:r>
              <a:rPr lang="pt-BR" b="1" dirty="0"/>
              <a:t>Pegando um semáforo Binário: </a:t>
            </a:r>
            <a:r>
              <a:rPr lang="pt-BR" b="1" dirty="0" err="1"/>
              <a:t>semTake</a:t>
            </a:r>
            <a:r>
              <a:rPr lang="pt-BR" b="1" dirty="0"/>
              <a:t>()</a:t>
            </a:r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405" y="2536507"/>
            <a:ext cx="801052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02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730330"/>
            <a:ext cx="8596668" cy="5022166"/>
          </a:xfrm>
        </p:spPr>
        <p:txBody>
          <a:bodyPr>
            <a:normAutofit/>
          </a:bodyPr>
          <a:lstStyle/>
          <a:p>
            <a:r>
              <a:rPr lang="pt-BR" b="1" dirty="0"/>
              <a:t>Dando um semáforo Binário: </a:t>
            </a:r>
            <a:r>
              <a:rPr lang="pt-BR" b="1" dirty="0" err="1"/>
              <a:t>semGive</a:t>
            </a:r>
            <a:r>
              <a:rPr lang="pt-BR" b="1" dirty="0"/>
              <a:t>()</a:t>
            </a:r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727" y="2498338"/>
            <a:ext cx="814387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3712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51934" y="1835834"/>
            <a:ext cx="8596668" cy="4277583"/>
          </a:xfrm>
        </p:spPr>
        <p:txBody>
          <a:bodyPr>
            <a:normAutofit/>
          </a:bodyPr>
          <a:lstStyle/>
          <a:p>
            <a:r>
              <a:rPr lang="pt-BR" sz="2000" b="1" dirty="0"/>
              <a:t>Semáforo Binário utilizado para fazer Exclusão Mútua:</a:t>
            </a:r>
          </a:p>
          <a:p>
            <a:pPr marL="0" indent="0">
              <a:buNone/>
            </a:pPr>
            <a:endParaRPr lang="pt-BR" sz="2000" b="1" dirty="0"/>
          </a:p>
          <a:p>
            <a:pPr lvl="1"/>
            <a:r>
              <a:rPr lang="pt-BR" sz="2000" dirty="0"/>
              <a:t>Somente a Task que pega o semáforo pode </a:t>
            </a:r>
            <a:r>
              <a:rPr lang="pt-BR" sz="2000" dirty="0" smtClean="0"/>
              <a:t>devolvê-lo</a:t>
            </a:r>
            <a:r>
              <a:rPr lang="pt-BR" sz="2000" dirty="0"/>
              <a:t>.</a:t>
            </a:r>
          </a:p>
          <a:p>
            <a:pPr marL="457200" lvl="1" indent="0">
              <a:buNone/>
            </a:pPr>
            <a:endParaRPr lang="pt-BR" sz="2000" dirty="0"/>
          </a:p>
          <a:p>
            <a:pPr lvl="1"/>
            <a:r>
              <a:rPr lang="pt-BR" sz="2000" dirty="0"/>
              <a:t>Outra Task não pode dar um semGive() e </a:t>
            </a:r>
            <a:r>
              <a:rPr lang="pt-BR" sz="2000" dirty="0" smtClean="0"/>
              <a:t>deixá-lo </a:t>
            </a:r>
            <a:r>
              <a:rPr lang="pt-BR" sz="2000" dirty="0"/>
              <a:t>disponível. </a:t>
            </a:r>
          </a:p>
          <a:p>
            <a:pPr marL="457200" lvl="1" indent="0">
              <a:buNone/>
            </a:pPr>
            <a:endParaRPr lang="pt-BR" sz="2000" dirty="0"/>
          </a:p>
          <a:p>
            <a:pPr lvl="1"/>
            <a:r>
              <a:rPr lang="pt-BR" sz="2000" dirty="0"/>
              <a:t>Por conta disto esse semáforo nasce disponível (</a:t>
            </a:r>
            <a:r>
              <a:rPr lang="pt-BR" sz="2000" dirty="0" err="1"/>
              <a:t>full</a:t>
            </a:r>
            <a:r>
              <a:rPr lang="pt-BR" sz="2000" dirty="0"/>
              <a:t>).</a:t>
            </a:r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b="1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</p:spTree>
    <p:extLst>
      <p:ext uri="{BB962C8B-B14F-4D97-AF65-F5344CB8AC3E}">
        <p14:creationId xmlns:p14="http://schemas.microsoft.com/office/powerpoint/2010/main" val="31336989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521322"/>
            <a:ext cx="8596668" cy="5022166"/>
          </a:xfrm>
        </p:spPr>
        <p:txBody>
          <a:bodyPr>
            <a:normAutofit/>
          </a:bodyPr>
          <a:lstStyle/>
          <a:p>
            <a:r>
              <a:rPr lang="pt-BR" sz="2000" b="1" dirty="0"/>
              <a:t>Semáforo Binário utilizado para fazer Exclusão Mútua:</a:t>
            </a:r>
          </a:p>
          <a:p>
            <a:r>
              <a:rPr lang="pt-BR" sz="2000" b="1" dirty="0"/>
              <a:t>Exemplo :</a:t>
            </a:r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b="1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467" y="2626447"/>
            <a:ext cx="6772275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467" y="5042391"/>
            <a:ext cx="7229475" cy="1057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51893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51934" y="1704201"/>
            <a:ext cx="8596668" cy="4709661"/>
          </a:xfrm>
        </p:spPr>
        <p:txBody>
          <a:bodyPr>
            <a:normAutofit/>
          </a:bodyPr>
          <a:lstStyle/>
          <a:p>
            <a:r>
              <a:rPr lang="pt-BR" sz="2000" b="1" dirty="0"/>
              <a:t>Semáforo Binário utilizado para fazer Sincronização:</a:t>
            </a:r>
          </a:p>
          <a:p>
            <a:pPr marL="0" indent="0">
              <a:buNone/>
            </a:pPr>
            <a:endParaRPr lang="pt-BR" sz="2000" b="1" dirty="0"/>
          </a:p>
          <a:p>
            <a:pPr lvl="1"/>
            <a:r>
              <a:rPr lang="pt-BR" sz="1800" dirty="0"/>
              <a:t>O semáforo representa uma condição que uma </a:t>
            </a:r>
            <a:r>
              <a:rPr lang="pt-BR" sz="1800" dirty="0" err="1"/>
              <a:t>Task</a:t>
            </a:r>
            <a:r>
              <a:rPr lang="pt-BR" sz="1800" dirty="0"/>
              <a:t> está esperando.</a:t>
            </a:r>
          </a:p>
          <a:p>
            <a:pPr marL="457200" lvl="1" indent="0">
              <a:buNone/>
            </a:pPr>
            <a:endParaRPr lang="pt-BR" sz="1800" dirty="0"/>
          </a:p>
          <a:p>
            <a:pPr lvl="1"/>
            <a:r>
              <a:rPr lang="pt-BR" sz="1800" dirty="0"/>
              <a:t>O semáforo começa indisponível (</a:t>
            </a:r>
            <a:r>
              <a:rPr lang="pt-BR" sz="1800" dirty="0" err="1"/>
              <a:t>empty</a:t>
            </a:r>
            <a:r>
              <a:rPr lang="pt-BR" sz="1800" dirty="0"/>
              <a:t>) e fica disponível quando ocorre algum evento (ISR, um </a:t>
            </a:r>
            <a:r>
              <a:rPr lang="pt-BR" sz="1800" dirty="0" err="1"/>
              <a:t>task</a:t>
            </a:r>
            <a:r>
              <a:rPr lang="pt-BR" sz="1800" dirty="0"/>
              <a:t>, </a:t>
            </a:r>
            <a:r>
              <a:rPr lang="pt-BR" sz="1800" dirty="0" err="1"/>
              <a:t>etc</a:t>
            </a:r>
            <a:r>
              <a:rPr lang="pt-BR" sz="1800" dirty="0"/>
              <a:t>).</a:t>
            </a:r>
          </a:p>
          <a:p>
            <a:pPr marL="457200" lvl="1" indent="0">
              <a:buNone/>
            </a:pPr>
            <a:endParaRPr lang="pt-BR" sz="1800" dirty="0"/>
          </a:p>
          <a:p>
            <a:pPr lvl="1"/>
            <a:r>
              <a:rPr lang="pt-BR" sz="1800" dirty="0"/>
              <a:t>Neste evento é dado o comando </a:t>
            </a:r>
            <a:r>
              <a:rPr lang="pt-BR" sz="1800" dirty="0" err="1"/>
              <a:t>semGive</a:t>
            </a:r>
            <a:r>
              <a:rPr lang="pt-BR" sz="1800" dirty="0"/>
              <a:t>(), disponibilizando o semáforo.</a:t>
            </a:r>
          </a:p>
          <a:p>
            <a:pPr marL="457200" lvl="1" indent="0">
              <a:buNone/>
            </a:pPr>
            <a:endParaRPr lang="pt-BR" sz="1800" dirty="0"/>
          </a:p>
          <a:p>
            <a:pPr lvl="1"/>
            <a:r>
              <a:rPr lang="pt-BR" sz="1800" dirty="0"/>
              <a:t>Com o semáforo disponível, a </a:t>
            </a:r>
            <a:r>
              <a:rPr lang="pt-BR" sz="1800" dirty="0" err="1"/>
              <a:t>Task</a:t>
            </a:r>
            <a:r>
              <a:rPr lang="pt-BR" sz="1800" dirty="0"/>
              <a:t> que estava esperando pode então executar.</a:t>
            </a:r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b="1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</p:spTree>
    <p:extLst>
      <p:ext uri="{BB962C8B-B14F-4D97-AF65-F5344CB8AC3E}">
        <p14:creationId xmlns:p14="http://schemas.microsoft.com/office/powerpoint/2010/main" val="4608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521322"/>
            <a:ext cx="8596668" cy="5022166"/>
          </a:xfrm>
        </p:spPr>
        <p:txBody>
          <a:bodyPr>
            <a:normAutofit/>
          </a:bodyPr>
          <a:lstStyle/>
          <a:p>
            <a:r>
              <a:rPr lang="pt-BR" sz="2000" b="1" dirty="0"/>
              <a:t>Semáforo Binário utilizado para fazer Sincronização:</a:t>
            </a:r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b="1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518" y="2141204"/>
            <a:ext cx="7734300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8097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9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974408" y="5841590"/>
            <a:ext cx="3674532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42950" lvl="1" indent="-28575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29718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34290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8862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pt-BR" b="1" dirty="0">
                <a:solidFill>
                  <a:schemeClr val="bg2"/>
                </a:solidFill>
              </a:rPr>
              <a:t>BWW </a:t>
            </a:r>
            <a:r>
              <a:rPr lang="pt-BR" b="1" dirty="0" err="1">
                <a:solidFill>
                  <a:schemeClr val="bg2"/>
                </a:solidFill>
              </a:rPr>
              <a:t>iDrive</a:t>
            </a:r>
            <a:endParaRPr lang="pt-BR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546920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51934" y="1619794"/>
            <a:ext cx="8596668" cy="4846320"/>
          </a:xfrm>
        </p:spPr>
        <p:txBody>
          <a:bodyPr>
            <a:normAutofit fontScale="92500" lnSpcReduction="10000"/>
          </a:bodyPr>
          <a:lstStyle/>
          <a:p>
            <a:r>
              <a:rPr lang="pt-BR" sz="2000" b="1" dirty="0"/>
              <a:t>Semáforo </a:t>
            </a:r>
            <a:r>
              <a:rPr lang="pt-BR" sz="2000" b="1" dirty="0" err="1"/>
              <a:t>Mutex</a:t>
            </a:r>
            <a:r>
              <a:rPr lang="pt-BR" sz="2000" b="1" dirty="0"/>
              <a:t>:</a:t>
            </a:r>
          </a:p>
          <a:p>
            <a:pPr lvl="1"/>
            <a:r>
              <a:rPr lang="pt-BR" sz="2000" b="1" dirty="0"/>
              <a:t>É igual </a:t>
            </a:r>
            <a:r>
              <a:rPr lang="pt-BR" sz="2000" b="1" dirty="0" smtClean="0"/>
              <a:t>ao </a:t>
            </a:r>
            <a:r>
              <a:rPr lang="pt-BR" sz="2000" b="1" dirty="0"/>
              <a:t>Binário porém dedicado a fazer exclusão mútua.</a:t>
            </a:r>
          </a:p>
          <a:p>
            <a:pPr lvl="1"/>
            <a:r>
              <a:rPr lang="pt-BR" sz="2000" b="1" dirty="0"/>
              <a:t>Trata problemas inerente a exclusão mútua como:</a:t>
            </a:r>
          </a:p>
          <a:p>
            <a:pPr lvl="2"/>
            <a:r>
              <a:rPr lang="pt-BR" sz="1800" dirty="0"/>
              <a:t> Inversão de prioridade</a:t>
            </a:r>
          </a:p>
          <a:p>
            <a:pPr lvl="2"/>
            <a:r>
              <a:rPr lang="pt-BR" sz="1800" dirty="0"/>
              <a:t> Segurança ao deletar uma </a:t>
            </a:r>
            <a:r>
              <a:rPr lang="pt-BR" sz="1800" dirty="0" err="1"/>
              <a:t>Task</a:t>
            </a:r>
            <a:endParaRPr lang="pt-BR" sz="1800" dirty="0"/>
          </a:p>
          <a:p>
            <a:pPr lvl="2"/>
            <a:r>
              <a:rPr lang="pt-BR" sz="1800" dirty="0"/>
              <a:t> Acesso recursivo a um recurso</a:t>
            </a:r>
          </a:p>
          <a:p>
            <a:pPr marL="914400" lvl="2" indent="0">
              <a:buNone/>
            </a:pPr>
            <a:endParaRPr lang="pt-BR" sz="1800" dirty="0"/>
          </a:p>
          <a:p>
            <a:pPr lvl="1"/>
            <a:r>
              <a:rPr lang="pt-BR" sz="2000" b="1" dirty="0"/>
              <a:t>O comportamento é o mesmo com as exceções abaixo:</a:t>
            </a:r>
          </a:p>
          <a:p>
            <a:pPr lvl="2"/>
            <a:r>
              <a:rPr lang="pt-BR" sz="1800" dirty="0"/>
              <a:t>Só faz exclusão mútua ( não faz sincronismo)</a:t>
            </a:r>
          </a:p>
          <a:p>
            <a:pPr lvl="2"/>
            <a:r>
              <a:rPr lang="pt-BR" sz="1800" dirty="0"/>
              <a:t>Só pode ser dado pela </a:t>
            </a:r>
            <a:r>
              <a:rPr lang="pt-BR" sz="1800" dirty="0" err="1"/>
              <a:t>Task</a:t>
            </a:r>
            <a:r>
              <a:rPr lang="pt-BR" sz="1800" dirty="0"/>
              <a:t> que o pegou</a:t>
            </a:r>
          </a:p>
          <a:p>
            <a:pPr lvl="2"/>
            <a:r>
              <a:rPr lang="pt-BR" sz="1800" dirty="0"/>
              <a:t>Não pode ser dado pela ISR (interrupção)</a:t>
            </a:r>
          </a:p>
          <a:p>
            <a:pPr lvl="2"/>
            <a:r>
              <a:rPr lang="pt-BR" sz="1800" dirty="0"/>
              <a:t>Rotina </a:t>
            </a:r>
            <a:r>
              <a:rPr lang="pt-BR" sz="1800" dirty="0" err="1"/>
              <a:t>semFlush</a:t>
            </a:r>
            <a:r>
              <a:rPr lang="pt-BR" sz="1800" dirty="0"/>
              <a:t>() não funciona (desbloqueia todas as </a:t>
            </a:r>
            <a:r>
              <a:rPr lang="pt-BR" sz="1800" dirty="0" err="1"/>
              <a:t>Tasks</a:t>
            </a:r>
            <a:r>
              <a:rPr lang="pt-BR" sz="1800" dirty="0"/>
              <a:t> esperando o semáforo).</a:t>
            </a:r>
          </a:p>
          <a:p>
            <a:pPr lvl="2"/>
            <a:endParaRPr lang="pt-BR" sz="1800" b="1" dirty="0"/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b="1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</p:spTree>
    <p:extLst>
      <p:ext uri="{BB962C8B-B14F-4D97-AF65-F5344CB8AC3E}">
        <p14:creationId xmlns:p14="http://schemas.microsoft.com/office/powerpoint/2010/main" val="26776426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521322"/>
            <a:ext cx="8596668" cy="5022166"/>
          </a:xfrm>
        </p:spPr>
        <p:txBody>
          <a:bodyPr>
            <a:normAutofit/>
          </a:bodyPr>
          <a:lstStyle/>
          <a:p>
            <a:r>
              <a:rPr lang="pt-BR" sz="2000" b="1" dirty="0"/>
              <a:t>Semáforo </a:t>
            </a:r>
            <a:r>
              <a:rPr lang="pt-BR" sz="2000" b="1" dirty="0" err="1"/>
              <a:t>Mutex</a:t>
            </a:r>
            <a:endParaRPr lang="pt-BR" sz="2000" b="1" dirty="0"/>
          </a:p>
          <a:p>
            <a:pPr lvl="1"/>
            <a:r>
              <a:rPr lang="pt-BR" sz="1800" b="1" dirty="0"/>
              <a:t>Inversão de prioridade – Problema:</a:t>
            </a:r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b="1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747" y="2508068"/>
            <a:ext cx="6483841" cy="3415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44772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51934" y="1489038"/>
            <a:ext cx="8596668" cy="5022166"/>
          </a:xfrm>
        </p:spPr>
        <p:txBody>
          <a:bodyPr>
            <a:normAutofit/>
          </a:bodyPr>
          <a:lstStyle/>
          <a:p>
            <a:pPr lvl="1"/>
            <a:r>
              <a:rPr lang="pt-BR" sz="1800" b="1" dirty="0"/>
              <a:t>Solução: Uma </a:t>
            </a:r>
            <a:r>
              <a:rPr lang="pt-BR" sz="1800" b="1" dirty="0" err="1"/>
              <a:t>Task</a:t>
            </a:r>
            <a:r>
              <a:rPr lang="pt-BR" sz="1800" b="1" dirty="0"/>
              <a:t> com o semáforo </a:t>
            </a:r>
            <a:r>
              <a:rPr lang="pt-BR" sz="1800" b="1" dirty="0" err="1"/>
              <a:t>Mutex</a:t>
            </a:r>
            <a:r>
              <a:rPr lang="pt-BR" sz="1800" b="1" dirty="0"/>
              <a:t> fica na prioridade mais alta.</a:t>
            </a:r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b="1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t="6153"/>
          <a:stretch/>
        </p:blipFill>
        <p:spPr>
          <a:xfrm>
            <a:off x="1514826" y="2338252"/>
            <a:ext cx="6921683" cy="4081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492" y="1909728"/>
            <a:ext cx="737235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3807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521322"/>
            <a:ext cx="8596668" cy="5022166"/>
          </a:xfrm>
        </p:spPr>
        <p:txBody>
          <a:bodyPr>
            <a:normAutofit/>
          </a:bodyPr>
          <a:lstStyle/>
          <a:p>
            <a:r>
              <a:rPr lang="pt-BR" sz="2000" b="1" dirty="0"/>
              <a:t>Semáforo </a:t>
            </a:r>
            <a:r>
              <a:rPr lang="pt-BR" sz="2000" b="1" dirty="0" err="1"/>
              <a:t>Mutex</a:t>
            </a:r>
            <a:endParaRPr lang="pt-BR" sz="2000" b="1" dirty="0"/>
          </a:p>
          <a:p>
            <a:pPr lvl="1"/>
            <a:r>
              <a:rPr lang="pt-BR" sz="1800" b="1" dirty="0"/>
              <a:t>Segurança ao deletar uma </a:t>
            </a:r>
            <a:r>
              <a:rPr lang="pt-BR" sz="1800" b="1" dirty="0" err="1"/>
              <a:t>Task</a:t>
            </a:r>
            <a:endParaRPr lang="pt-BR" sz="1800" b="1" dirty="0"/>
          </a:p>
          <a:p>
            <a:pPr lvl="2"/>
            <a:r>
              <a:rPr lang="pt-BR" sz="1600" b="1" dirty="0"/>
              <a:t> Problema:</a:t>
            </a:r>
          </a:p>
          <a:p>
            <a:pPr marL="0" indent="0">
              <a:buNone/>
            </a:pPr>
            <a:r>
              <a:rPr lang="pt-BR" sz="2000" dirty="0"/>
              <a:t>Se uma </a:t>
            </a:r>
            <a:r>
              <a:rPr lang="pt-BR" sz="2000" dirty="0" err="1"/>
              <a:t>Task</a:t>
            </a:r>
            <a:r>
              <a:rPr lang="pt-BR" sz="2000" dirty="0"/>
              <a:t> com o semáforo </a:t>
            </a:r>
            <a:r>
              <a:rPr lang="pt-BR" sz="2000" dirty="0" err="1"/>
              <a:t>Mutex</a:t>
            </a:r>
            <a:r>
              <a:rPr lang="pt-BR" sz="2000" dirty="0"/>
              <a:t> for deletada, o recurso guardado por este semáforo ficara sempre indisponível...</a:t>
            </a:r>
          </a:p>
          <a:p>
            <a:pPr lvl="2"/>
            <a:r>
              <a:rPr lang="pt-BR" sz="1600" b="1" dirty="0"/>
              <a:t>Solução:</a:t>
            </a:r>
          </a:p>
          <a:p>
            <a:pPr lvl="2"/>
            <a:endParaRPr lang="pt-BR" sz="1600" b="1" dirty="0"/>
          </a:p>
          <a:p>
            <a:pPr lvl="2"/>
            <a:endParaRPr lang="pt-BR" sz="1600" b="1" dirty="0"/>
          </a:p>
          <a:p>
            <a:pPr marL="0" indent="0">
              <a:buNone/>
            </a:pPr>
            <a:r>
              <a:rPr lang="pt-BR" sz="2000" dirty="0"/>
              <a:t>Desta forma , quando uma Task </a:t>
            </a:r>
            <a:r>
              <a:rPr lang="pt-BR" sz="2000" dirty="0" smtClean="0"/>
              <a:t>dá </a:t>
            </a:r>
            <a:r>
              <a:rPr lang="pt-BR" sz="2000" dirty="0"/>
              <a:t>um </a:t>
            </a:r>
            <a:r>
              <a:rPr lang="pt-BR" sz="2000" b="1" dirty="0"/>
              <a:t>semTake(), </a:t>
            </a:r>
            <a:r>
              <a:rPr lang="pt-BR" sz="2000" dirty="0"/>
              <a:t>implicitamente é dado um </a:t>
            </a:r>
            <a:r>
              <a:rPr lang="pt-BR" sz="2000" b="1" dirty="0"/>
              <a:t>taskSafe().</a:t>
            </a:r>
          </a:p>
          <a:p>
            <a:pPr marL="0" indent="0">
              <a:buNone/>
            </a:pPr>
            <a:r>
              <a:rPr lang="pt-BR" sz="2000" dirty="0"/>
              <a:t>Da mesma forma, ao dar um </a:t>
            </a:r>
            <a:r>
              <a:rPr lang="pt-BR" sz="2000" b="1" dirty="0" err="1"/>
              <a:t>semGive</a:t>
            </a:r>
            <a:r>
              <a:rPr lang="pt-BR" sz="2000" b="1" dirty="0"/>
              <a:t>() </a:t>
            </a:r>
            <a:r>
              <a:rPr lang="pt-BR" sz="2000" dirty="0"/>
              <a:t>é dado um </a:t>
            </a:r>
            <a:r>
              <a:rPr lang="pt-BR" sz="2000" b="1" dirty="0" err="1"/>
              <a:t>taskUnsafe</a:t>
            </a:r>
            <a:r>
              <a:rPr lang="pt-BR" sz="2000" b="1" dirty="0"/>
              <a:t>().</a:t>
            </a:r>
          </a:p>
          <a:p>
            <a:pPr marL="0" indent="0">
              <a:buNone/>
            </a:pPr>
            <a:r>
              <a:rPr lang="pt-BR" sz="2000" dirty="0"/>
              <a:t>Os comandos </a:t>
            </a:r>
            <a:r>
              <a:rPr lang="pt-BR" sz="2000" b="1" dirty="0" err="1"/>
              <a:t>taskSafe</a:t>
            </a:r>
            <a:r>
              <a:rPr lang="pt-BR" sz="2000" b="1" dirty="0"/>
              <a:t>() </a:t>
            </a:r>
            <a:r>
              <a:rPr lang="pt-BR" sz="2000" dirty="0"/>
              <a:t>e </a:t>
            </a:r>
            <a:r>
              <a:rPr lang="pt-BR" sz="2000" b="1" dirty="0" err="1"/>
              <a:t>taskUnsafe</a:t>
            </a:r>
            <a:r>
              <a:rPr lang="pt-BR" sz="2000" b="1" dirty="0"/>
              <a:t>() </a:t>
            </a:r>
            <a:r>
              <a:rPr lang="pt-BR" sz="2000" dirty="0"/>
              <a:t>servem para fazer exclusão mutua de um trecho do código. </a:t>
            </a:r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b="1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88" y="3833637"/>
            <a:ext cx="8116360" cy="39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223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521322"/>
            <a:ext cx="8596668" cy="5022166"/>
          </a:xfrm>
        </p:spPr>
        <p:txBody>
          <a:bodyPr>
            <a:normAutofit/>
          </a:bodyPr>
          <a:lstStyle/>
          <a:p>
            <a:r>
              <a:rPr lang="pt-BR" sz="2000" b="1" dirty="0"/>
              <a:t>Semáforo </a:t>
            </a:r>
            <a:r>
              <a:rPr lang="pt-BR" sz="2000" b="1" dirty="0" err="1"/>
              <a:t>Mutex</a:t>
            </a:r>
            <a:endParaRPr lang="pt-BR" sz="2000" b="1" dirty="0"/>
          </a:p>
          <a:p>
            <a:pPr lvl="1"/>
            <a:r>
              <a:rPr lang="pt-BR" sz="1800" b="1" dirty="0"/>
              <a:t>Acesso Recursivo a um recurso</a:t>
            </a:r>
          </a:p>
          <a:p>
            <a:pPr marL="457200" lvl="1" indent="0">
              <a:buNone/>
            </a:pPr>
            <a:endParaRPr lang="pt-BR" sz="1800" b="1" dirty="0"/>
          </a:p>
          <a:p>
            <a:pPr lvl="2"/>
            <a:r>
              <a:rPr lang="pt-BR" sz="1600" dirty="0"/>
              <a:t>É possível que uma </a:t>
            </a:r>
            <a:r>
              <a:rPr lang="pt-BR" sz="1600" dirty="0" err="1"/>
              <a:t>Task</a:t>
            </a:r>
            <a:r>
              <a:rPr lang="pt-BR" sz="1600" dirty="0"/>
              <a:t> pegue o semáforo </a:t>
            </a:r>
            <a:r>
              <a:rPr lang="pt-BR" sz="1600" dirty="0" err="1"/>
              <a:t>Mutex</a:t>
            </a:r>
            <a:r>
              <a:rPr lang="pt-BR" sz="1600" dirty="0"/>
              <a:t>, e entanto ela tem o semáforo ela chama uma função que também pega o mesmo </a:t>
            </a:r>
            <a:r>
              <a:rPr lang="pt-BR" sz="1600" dirty="0" err="1"/>
              <a:t>Mutex</a:t>
            </a:r>
            <a:r>
              <a:rPr lang="pt-BR" sz="1600" dirty="0"/>
              <a:t>.</a:t>
            </a:r>
          </a:p>
          <a:p>
            <a:pPr marL="914400" lvl="2" indent="0">
              <a:buNone/>
            </a:pPr>
            <a:endParaRPr lang="pt-BR" sz="1600" dirty="0"/>
          </a:p>
          <a:p>
            <a:pPr lvl="2"/>
            <a:r>
              <a:rPr lang="pt-BR" sz="1600" dirty="0"/>
              <a:t>Para liberar o semáforo, o semáforo tem que ser devolvido a mesma quantidade de vezes que foi pego.</a:t>
            </a:r>
          </a:p>
          <a:p>
            <a:pPr lvl="2"/>
            <a:endParaRPr lang="pt-BR" sz="1600" dirty="0"/>
          </a:p>
          <a:p>
            <a:pPr lvl="2"/>
            <a:endParaRPr lang="pt-BR" sz="1600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</p:spTree>
    <p:extLst>
      <p:ext uri="{BB962C8B-B14F-4D97-AF65-F5344CB8AC3E}">
        <p14:creationId xmlns:p14="http://schemas.microsoft.com/office/powerpoint/2010/main" val="12144525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521322"/>
            <a:ext cx="8596668" cy="5022166"/>
          </a:xfrm>
        </p:spPr>
        <p:txBody>
          <a:bodyPr>
            <a:normAutofit/>
          </a:bodyPr>
          <a:lstStyle/>
          <a:p>
            <a:r>
              <a:rPr lang="pt-BR" sz="2000" b="1" dirty="0"/>
              <a:t>Semáforo </a:t>
            </a:r>
            <a:r>
              <a:rPr lang="pt-BR" sz="2000" b="1" dirty="0" err="1"/>
              <a:t>Mutex</a:t>
            </a:r>
            <a:endParaRPr lang="pt-BR" sz="2000" b="1" dirty="0"/>
          </a:p>
          <a:p>
            <a:pPr lvl="1"/>
            <a:r>
              <a:rPr lang="pt-BR" sz="1800" b="1" dirty="0"/>
              <a:t>Exemplo:</a:t>
            </a:r>
          </a:p>
          <a:p>
            <a:pPr marL="914400" lvl="2" indent="0">
              <a:buNone/>
            </a:pPr>
            <a:endParaRPr lang="pt-BR" sz="1600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974" y="1351606"/>
            <a:ext cx="7491874" cy="5354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54695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521322"/>
            <a:ext cx="8596668" cy="5022166"/>
          </a:xfrm>
        </p:spPr>
        <p:txBody>
          <a:bodyPr>
            <a:normAutofit/>
          </a:bodyPr>
          <a:lstStyle/>
          <a:p>
            <a:r>
              <a:rPr lang="pt-BR" sz="2000" b="1" dirty="0"/>
              <a:t>Semáforo </a:t>
            </a:r>
            <a:r>
              <a:rPr lang="pt-BR" sz="2000" b="1" dirty="0" err="1"/>
              <a:t>Mutex</a:t>
            </a:r>
            <a:endParaRPr lang="pt-BR" sz="2000" b="1" dirty="0"/>
          </a:p>
          <a:p>
            <a:pPr lvl="1"/>
            <a:r>
              <a:rPr lang="pt-BR" sz="1800" b="1" dirty="0"/>
              <a:t>Exemplo:</a:t>
            </a:r>
          </a:p>
          <a:p>
            <a:pPr marL="914400" lvl="2" indent="0">
              <a:buNone/>
            </a:pPr>
            <a:endParaRPr lang="pt-BR" sz="1600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902" y="2767284"/>
            <a:ext cx="7277100" cy="2028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71826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51934" y="1502229"/>
            <a:ext cx="8596668" cy="4846320"/>
          </a:xfrm>
        </p:spPr>
        <p:txBody>
          <a:bodyPr>
            <a:normAutofit/>
          </a:bodyPr>
          <a:lstStyle/>
          <a:p>
            <a:r>
              <a:rPr lang="pt-BR" sz="2000" b="1" dirty="0"/>
              <a:t>Semáforo Contador:</a:t>
            </a:r>
          </a:p>
          <a:p>
            <a:pPr lvl="1"/>
            <a:r>
              <a:rPr lang="pt-BR" sz="2000" dirty="0" smtClean="0"/>
              <a:t>Dá </a:t>
            </a:r>
            <a:r>
              <a:rPr lang="pt-BR" sz="2000" dirty="0"/>
              <a:t>pra fazer exclusão mútua ou sincronização</a:t>
            </a:r>
          </a:p>
          <a:p>
            <a:pPr lvl="1"/>
            <a:r>
              <a:rPr lang="pt-BR" sz="2000" dirty="0"/>
              <a:t>Funciona igual </a:t>
            </a:r>
            <a:r>
              <a:rPr lang="pt-BR" sz="2000" dirty="0" smtClean="0"/>
              <a:t>ao </a:t>
            </a:r>
            <a:r>
              <a:rPr lang="pt-BR" sz="2000" dirty="0"/>
              <a:t>Binário, com a diferença que conta quantas vezes o semáforo é dado.</a:t>
            </a:r>
          </a:p>
          <a:p>
            <a:pPr marL="914400" lvl="2" indent="0">
              <a:buNone/>
            </a:pPr>
            <a:endParaRPr lang="pt-BR" sz="1800" b="1" dirty="0"/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b="1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652" y="3030583"/>
            <a:ext cx="7737231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114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 descr="imag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74638"/>
            <a:ext cx="2306638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50875" y="1696131"/>
            <a:ext cx="8596313" cy="4846637"/>
          </a:xfrm>
        </p:spPr>
        <p:txBody>
          <a:bodyPr/>
          <a:lstStyle/>
          <a:p>
            <a:pPr marL="331788" indent="-331788" defTabSz="442913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Timers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são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utilizados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para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interromper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a CPU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periodicamente</a:t>
            </a:r>
            <a:endParaRPr lang="en-US" altLang="en-US" sz="17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31788" indent="-331788" defTabSz="442913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7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31788" indent="-331788" defTabSz="442913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Permitem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que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rotinas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sejam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executadas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a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intervalos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periódicos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, que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são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úteis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para:</a:t>
            </a:r>
          </a:p>
          <a:p>
            <a:pPr marL="774700" lvl="1" indent="-331788" defTabSz="442913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Verificação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de hardware</a:t>
            </a:r>
          </a:p>
          <a:p>
            <a:pPr marL="774700" lvl="1" indent="-331788" defTabSz="442913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Verificação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de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erros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no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sistema</a:t>
            </a:r>
            <a:endParaRPr lang="en-US" altLang="en-US" sz="17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774700" lvl="1" indent="-331788" defTabSz="442913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Abortar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operações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inoportunas</a:t>
            </a:r>
            <a:endParaRPr lang="en-US" altLang="en-US" sz="17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774700" lvl="1" indent="-331788" defTabSz="442913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7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31788" indent="-331788" defTabSz="442913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Opções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:</a:t>
            </a:r>
          </a:p>
          <a:p>
            <a:pPr marL="774700" lvl="1" indent="-331788" defTabSz="442913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taskDelay</a:t>
            </a:r>
            <a:endParaRPr lang="en-US" altLang="en-US" sz="17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774700" lvl="1" indent="-331788" defTabSz="442913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nanosleep</a:t>
            </a:r>
            <a:endParaRPr lang="en-US" altLang="en-US" sz="17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774700" lvl="1" indent="-331788" defTabSz="442913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POSIX timers</a:t>
            </a:r>
          </a:p>
          <a:p>
            <a:pPr marL="774700" lvl="1" indent="-331788" defTabSz="442913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watchdog timers</a:t>
            </a:r>
            <a:endParaRPr lang="en-US" altLang="en-US" dirty="0"/>
          </a:p>
        </p:txBody>
      </p:sp>
      <p:sp>
        <p:nvSpPr>
          <p:cNvPr id="7171" name="AutoShape 3"/>
          <p:cNvSpPr>
            <a:spLocks/>
          </p:cNvSpPr>
          <p:nvPr/>
        </p:nvSpPr>
        <p:spPr bwMode="auto">
          <a:xfrm>
            <a:off x="5911850" y="274638"/>
            <a:ext cx="3335338" cy="625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r>
              <a:rPr lang="en-US" altLang="en-US" sz="3600">
                <a:solidFill>
                  <a:srgbClr val="5FCBEF"/>
                </a:solidFill>
              </a:rPr>
              <a:t>Timing: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96201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 descr="imag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74638"/>
            <a:ext cx="2306638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11188" y="1737359"/>
            <a:ext cx="8596312" cy="4598353"/>
          </a:xfrm>
        </p:spPr>
        <p:txBody>
          <a:bodyPr>
            <a:normAutofit fontScale="92500"/>
          </a:bodyPr>
          <a:lstStyle/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Libera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CPU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por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um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período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específico</a:t>
            </a: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taskDelay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(0) -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usado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para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colocar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a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tarefa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no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fim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da queue</a:t>
            </a: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baseia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-se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em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ticks</a:t>
            </a: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590550" lvl="1" indent="-20955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600" dirty="0">
                <a:solidFill>
                  <a:srgbClr val="404040"/>
                </a:solidFill>
                <a:latin typeface="Trebuchet MS Bold" charset="0"/>
                <a:ea typeface="Trebuchet MS Bold" charset="0"/>
                <a:cs typeface="Trebuchet MS Bold" charset="0"/>
                <a:sym typeface="Trebuchet MS Bold" charset="0"/>
              </a:rPr>
              <a:t>STATUS </a:t>
            </a:r>
            <a:r>
              <a:rPr lang="en-US" altLang="en-US" sz="1600" dirty="0" err="1">
                <a:solidFill>
                  <a:srgbClr val="404040"/>
                </a:solidFill>
                <a:latin typeface="Trebuchet MS Bold" charset="0"/>
                <a:ea typeface="Trebuchet MS Bold" charset="0"/>
                <a:cs typeface="Trebuchet MS Bold" charset="0"/>
                <a:sym typeface="Trebuchet MS Bold" charset="0"/>
              </a:rPr>
              <a:t>taskDelay</a:t>
            </a:r>
            <a:r>
              <a:rPr lang="en-US" altLang="en-US" sz="1600" dirty="0">
                <a:solidFill>
                  <a:srgbClr val="404040"/>
                </a:solidFill>
                <a:latin typeface="Trebuchet MS Bold" charset="0"/>
                <a:ea typeface="Trebuchet MS Bold" charset="0"/>
                <a:cs typeface="Trebuchet MS Bold" charset="0"/>
                <a:sym typeface="Trebuchet MS Bold" charset="0"/>
              </a:rPr>
              <a:t> (</a:t>
            </a:r>
            <a:r>
              <a:rPr lang="en-US" altLang="en-US" sz="1600" dirty="0" err="1">
                <a:solidFill>
                  <a:srgbClr val="404040"/>
                </a:solidFill>
                <a:latin typeface="Trebuchet MS Bold" charset="0"/>
                <a:ea typeface="Trebuchet MS Bold" charset="0"/>
                <a:cs typeface="Trebuchet MS Bold" charset="0"/>
                <a:sym typeface="Trebuchet MS Bold" charset="0"/>
              </a:rPr>
              <a:t>int</a:t>
            </a:r>
            <a:r>
              <a:rPr lang="en-US" altLang="en-US" sz="1600" dirty="0">
                <a:solidFill>
                  <a:srgbClr val="404040"/>
                </a:solidFill>
                <a:latin typeface="Trebuchet MS Bold" charset="0"/>
                <a:ea typeface="Trebuchet MS Bold" charset="0"/>
                <a:cs typeface="Trebuchet MS Bold" charset="0"/>
                <a:sym typeface="Trebuchet MS Bold" charset="0"/>
              </a:rPr>
              <a:t> ticks</a:t>
            </a:r>
            <a:r>
              <a:rPr lang="en-US" altLang="en-US" sz="1600" dirty="0" smtClean="0">
                <a:solidFill>
                  <a:srgbClr val="404040"/>
                </a:solidFill>
                <a:latin typeface="Trebuchet MS Bold" charset="0"/>
                <a:ea typeface="Trebuchet MS Bold" charset="0"/>
                <a:cs typeface="Trebuchet MS Bold" charset="0"/>
                <a:sym typeface="Trebuchet MS Bold" charset="0"/>
              </a:rPr>
              <a:t>);</a:t>
            </a:r>
          </a:p>
          <a:p>
            <a:pPr lvl="2">
              <a:buClr>
                <a:srgbClr val="5FCBEF"/>
              </a:buClr>
              <a:buFont typeface="Wingdings" panose="05000000000000000000" pitchFamily="2" charset="2"/>
              <a:buChar char="§"/>
            </a:pPr>
            <a:r>
              <a:rPr lang="en-US" altLang="en-US" sz="1800" dirty="0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ticks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: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número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de </a:t>
            </a:r>
            <a:r>
              <a:rPr lang="en-US" altLang="en-US" sz="1800" dirty="0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ticks</a:t>
            </a:r>
          </a:p>
          <a:p>
            <a:pPr lvl="2">
              <a:buClr>
                <a:srgbClr val="5FCBEF"/>
              </a:buClr>
              <a:buFont typeface="Wingdings" panose="05000000000000000000" pitchFamily="2" charset="2"/>
              <a:buChar char="§"/>
            </a:pP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lvl="2">
              <a:buClr>
                <a:srgbClr val="5FCBEF"/>
              </a:buClr>
              <a:buFont typeface="Wingdings" panose="05000000000000000000" pitchFamily="2" charset="2"/>
              <a:buChar char="§"/>
            </a:pPr>
            <a:endParaRPr lang="en-US" altLang="en-US" sz="16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dirty="0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No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FreeRTOS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nós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utilizamos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pdMS_TO_TICKS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() para converter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em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milissegundos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.</a:t>
            </a:r>
          </a:p>
          <a:p>
            <a:pPr marL="590550" lvl="1" indent="-20955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Exige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conhecimento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da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configuração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configTICK_RATE_HZ</a:t>
            </a:r>
            <a:endParaRPr lang="en-US" altLang="en-US" dirty="0"/>
          </a:p>
        </p:txBody>
      </p:sp>
      <p:sp>
        <p:nvSpPr>
          <p:cNvPr id="8195" name="AutoShape 3"/>
          <p:cNvSpPr>
            <a:spLocks/>
          </p:cNvSpPr>
          <p:nvPr/>
        </p:nvSpPr>
        <p:spPr bwMode="auto">
          <a:xfrm>
            <a:off x="5911850" y="274638"/>
            <a:ext cx="3335338" cy="625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r>
              <a:rPr lang="en-US" altLang="en-US" sz="3600" dirty="0" err="1" smtClean="0">
                <a:solidFill>
                  <a:srgbClr val="5FCBEF"/>
                </a:solidFill>
              </a:rPr>
              <a:t>TaskDelay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98065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6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659957" y="431389"/>
            <a:ext cx="10674349" cy="1078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42950" lvl="1" indent="-28575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29718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34290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8862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pt-BR" b="1" dirty="0">
                <a:solidFill>
                  <a:schemeClr val="bg2"/>
                </a:solidFill>
              </a:rPr>
              <a:t>NASA </a:t>
            </a:r>
            <a:r>
              <a:rPr lang="pt-BR" b="1" dirty="0" err="1">
                <a:solidFill>
                  <a:schemeClr val="bg2"/>
                </a:solidFill>
              </a:rPr>
              <a:t>Curiosity</a:t>
            </a:r>
            <a:r>
              <a:rPr lang="pt-BR" b="1" dirty="0">
                <a:solidFill>
                  <a:schemeClr val="bg2"/>
                </a:solidFill>
              </a:rPr>
              <a:t> Rover</a:t>
            </a:r>
          </a:p>
          <a:p>
            <a:r>
              <a:rPr lang="pt-BR" b="1" dirty="0">
                <a:solidFill>
                  <a:schemeClr val="bg2"/>
                </a:solidFill>
              </a:rPr>
              <a:t>PowerPC RAD 750, com 200 MHz, 256 GB DRAM, 256 KB EPROM e 2GB de memória flash</a:t>
            </a:r>
          </a:p>
        </p:txBody>
      </p:sp>
    </p:spTree>
    <p:extLst>
      <p:ext uri="{BB962C8B-B14F-4D97-AF65-F5344CB8AC3E}">
        <p14:creationId xmlns:p14="http://schemas.microsoft.com/office/powerpoint/2010/main" val="1027063214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imag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74638"/>
            <a:ext cx="2306638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30238" y="1470025"/>
            <a:ext cx="8597900" cy="4845050"/>
          </a:xfrm>
        </p:spPr>
        <p:txBody>
          <a:bodyPr>
            <a:noAutofit/>
          </a:bodyPr>
          <a:lstStyle/>
          <a:p>
            <a:pPr marL="76200" indent="-76200" defTabSz="387350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6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Suspende</a:t>
            </a: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6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uma</a:t>
            </a: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6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tarefa</a:t>
            </a: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6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até</a:t>
            </a: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o final do </a:t>
            </a:r>
            <a:r>
              <a:rPr lang="en-US" altLang="en-US" sz="16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período</a:t>
            </a: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de tempo</a:t>
            </a:r>
          </a:p>
          <a:p>
            <a:pPr marL="76200" indent="-76200" defTabSz="387350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6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0" indent="0" defTabSz="387350">
              <a:spcBef>
                <a:spcPts val="800"/>
              </a:spcBef>
              <a:buNone/>
            </a:pPr>
            <a:r>
              <a:rPr lang="en-US" altLang="en-US" sz="16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int</a:t>
            </a: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6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nanosleep</a:t>
            </a:r>
            <a:endParaRPr lang="en-US" altLang="en-US" sz="16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0" indent="0" defTabSz="387350">
              <a:spcBef>
                <a:spcPts val="800"/>
              </a:spcBef>
              <a:buNone/>
            </a:pP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	(</a:t>
            </a:r>
          </a:p>
          <a:p>
            <a:pPr marL="0" indent="0" defTabSz="387350">
              <a:spcBef>
                <a:spcPts val="800"/>
              </a:spcBef>
              <a:buNone/>
            </a:pP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	</a:t>
            </a:r>
            <a:r>
              <a:rPr lang="en-US" altLang="en-US" sz="16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const</a:t>
            </a: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6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struct</a:t>
            </a: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6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timespec</a:t>
            </a: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* </a:t>
            </a:r>
            <a:r>
              <a:rPr lang="en-US" altLang="en-US" sz="16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rqtp</a:t>
            </a: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,	/* tempo a </a:t>
            </a:r>
            <a:r>
              <a:rPr lang="en-US" altLang="en-US" sz="16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esperar</a:t>
            </a: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*/	</a:t>
            </a:r>
          </a:p>
          <a:p>
            <a:pPr marL="0" indent="0" defTabSz="387350">
              <a:spcBef>
                <a:spcPts val="800"/>
              </a:spcBef>
              <a:buNone/>
            </a:pP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	</a:t>
            </a:r>
            <a:r>
              <a:rPr lang="en-US" altLang="en-US" sz="16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struct</a:t>
            </a: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6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timespec</a:t>
            </a: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* </a:t>
            </a:r>
            <a:r>
              <a:rPr lang="en-US" altLang="en-US" sz="16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rmtp</a:t>
            </a: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		/* wakeup </a:t>
            </a:r>
            <a:r>
              <a:rPr lang="en-US" altLang="en-US" sz="16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prematuro</a:t>
            </a: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 (NULL = </a:t>
            </a:r>
            <a:r>
              <a:rPr lang="en-US" altLang="en-US" sz="16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nenhum</a:t>
            </a: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6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resultado</a:t>
            </a: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) */</a:t>
            </a:r>
          </a:p>
          <a:p>
            <a:pPr marL="0" indent="0" defTabSz="387350">
              <a:spcBef>
                <a:spcPts val="800"/>
              </a:spcBef>
              <a:buNone/>
            </a:pP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	)</a:t>
            </a:r>
          </a:p>
          <a:p>
            <a:pPr marL="76200" indent="-76200" defTabSz="387350">
              <a:spcBef>
                <a:spcPts val="800"/>
              </a:spcBef>
            </a:pPr>
            <a:endParaRPr lang="en-US" altLang="en-US" sz="16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76200" indent="-76200" defTabSz="387350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Tempo é </a:t>
            </a:r>
            <a:r>
              <a:rPr lang="en-US" altLang="en-US" sz="16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especificado</a:t>
            </a: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6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em</a:t>
            </a: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600" b="1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segundos</a:t>
            </a: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6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ou</a:t>
            </a: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600" b="1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nanosegundos</a:t>
            </a:r>
            <a:endParaRPr lang="en-US" altLang="en-US" sz="1600" b="1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76200" indent="-76200" defTabSz="387350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6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0" indent="0" defTabSz="387350">
              <a:spcBef>
                <a:spcPts val="800"/>
              </a:spcBef>
              <a:buNone/>
            </a:pPr>
            <a:r>
              <a:rPr lang="en-US" altLang="en-US" sz="1600" dirty="0" err="1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struct</a:t>
            </a:r>
            <a:r>
              <a:rPr lang="en-US" altLang="en-US" sz="1600" dirty="0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6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timespec</a:t>
            </a:r>
            <a:endParaRPr lang="en-US" altLang="en-US" sz="16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0" indent="0" defTabSz="387350">
              <a:spcBef>
                <a:spcPts val="800"/>
              </a:spcBef>
              <a:buNone/>
            </a:pP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	(</a:t>
            </a:r>
          </a:p>
          <a:p>
            <a:pPr marL="0" indent="0" defTabSz="387350">
              <a:spcBef>
                <a:spcPts val="800"/>
              </a:spcBef>
              <a:buNone/>
            </a:pP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		</a:t>
            </a:r>
            <a:r>
              <a:rPr lang="en-US" altLang="en-US" sz="16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time_t</a:t>
            </a: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6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tv_sec</a:t>
            </a: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;  /* </a:t>
            </a:r>
            <a:r>
              <a:rPr lang="en-US" altLang="en-US" sz="16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segundos</a:t>
            </a: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*/</a:t>
            </a:r>
          </a:p>
          <a:p>
            <a:pPr marL="0" indent="0" defTabSz="387350">
              <a:spcBef>
                <a:spcPts val="800"/>
              </a:spcBef>
              <a:buNone/>
            </a:pP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		long </a:t>
            </a:r>
            <a:r>
              <a:rPr lang="en-US" altLang="en-US" sz="16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tv_nsec</a:t>
            </a: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;   /* </a:t>
            </a:r>
            <a:r>
              <a:rPr lang="en-US" altLang="en-US" sz="16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nanosegundos</a:t>
            </a: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*/</a:t>
            </a:r>
          </a:p>
          <a:p>
            <a:pPr marL="0" indent="0" defTabSz="387350">
              <a:spcBef>
                <a:spcPts val="800"/>
              </a:spcBef>
              <a:buNone/>
            </a:pPr>
            <a:r>
              <a:rPr lang="en-US" altLang="en-US" sz="16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	)</a:t>
            </a:r>
            <a:endParaRPr lang="en-US" altLang="en-US" sz="2000" dirty="0"/>
          </a:p>
        </p:txBody>
      </p:sp>
      <p:sp>
        <p:nvSpPr>
          <p:cNvPr id="9219" name="AutoShape 3"/>
          <p:cNvSpPr>
            <a:spLocks/>
          </p:cNvSpPr>
          <p:nvPr/>
        </p:nvSpPr>
        <p:spPr bwMode="auto">
          <a:xfrm>
            <a:off x="5911850" y="274638"/>
            <a:ext cx="3335338" cy="625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r>
              <a:rPr lang="en-US" altLang="en-US" sz="3600">
                <a:solidFill>
                  <a:srgbClr val="5FCBEF"/>
                </a:solidFill>
              </a:rPr>
              <a:t>Nanosleep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32669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 descr="imag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74638"/>
            <a:ext cx="2306638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11188" y="1500188"/>
            <a:ext cx="8596312" cy="4846637"/>
          </a:xfrm>
        </p:spPr>
        <p:txBody>
          <a:bodyPr/>
          <a:lstStyle/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Similar ao FreeRTOS</a:t>
            </a: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Ao final do intervalo desejado, o sinal (</a:t>
            </a:r>
            <a:r>
              <a:rPr lang="en-US" altLang="en-US" sz="1800" i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SIGALRM</a:t>
            </a:r>
            <a:r>
              <a:rPr lang="en-US" altLang="en-US" sz="18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) é entregue à tarefa</a:t>
            </a: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Requer a instalação da biblioteca clockLib e a configuração de clock_settime()</a:t>
            </a:r>
            <a:endParaRPr lang="en-US" altLang="en-US"/>
          </a:p>
        </p:txBody>
      </p:sp>
      <p:sp>
        <p:nvSpPr>
          <p:cNvPr id="10243" name="AutoShape 3"/>
          <p:cNvSpPr>
            <a:spLocks/>
          </p:cNvSpPr>
          <p:nvPr/>
        </p:nvSpPr>
        <p:spPr bwMode="auto">
          <a:xfrm>
            <a:off x="5911850" y="274638"/>
            <a:ext cx="3335338" cy="625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r>
              <a:rPr lang="en-US" altLang="en-US" sz="3600">
                <a:solidFill>
                  <a:srgbClr val="5FCBEF"/>
                </a:solidFill>
              </a:rPr>
              <a:t>POSIX timers: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67763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 descr="imag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74638"/>
            <a:ext cx="2306638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2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69913" y="1500188"/>
            <a:ext cx="8596312" cy="4846637"/>
          </a:xfrm>
        </p:spPr>
        <p:txBody>
          <a:bodyPr/>
          <a:lstStyle/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b="1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timer_create</a:t>
            </a:r>
            <a:r>
              <a:rPr lang="en-US" altLang="en-US" sz="1800" b="1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-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cria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o timer</a:t>
            </a: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b="1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timer_delete</a:t>
            </a:r>
            <a:r>
              <a:rPr lang="en-US" altLang="en-US" sz="1800" b="1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- remove </a:t>
            </a:r>
            <a:r>
              <a:rPr lang="en-US" altLang="en-US" sz="1800" dirty="0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o timer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criado</a:t>
            </a: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b="1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timer_settime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- define o </a:t>
            </a:r>
            <a:r>
              <a:rPr lang="en-US" altLang="en-US" sz="1800" dirty="0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tempo a </a:t>
            </a:r>
            <a:r>
              <a:rPr lang="en-US" altLang="en-US" sz="1800" dirty="0" err="1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ser</a:t>
            </a:r>
            <a:r>
              <a:rPr lang="en-US" altLang="en-US" sz="1800" dirty="0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contado</a:t>
            </a:r>
            <a:r>
              <a:rPr lang="en-US" altLang="en-US" sz="1800" dirty="0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inicia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o timer</a:t>
            </a: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b="1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timer_cancel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- para o timer (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chama</a:t>
            </a:r>
            <a:r>
              <a:rPr lang="en-US" altLang="en-US" sz="1800" i="1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i="1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timer_settime</a:t>
            </a:r>
            <a:r>
              <a:rPr lang="en-US" altLang="en-US" sz="1800" b="1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com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intervalo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zero )</a:t>
            </a: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b="1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timer_gettime</a:t>
            </a:r>
            <a:r>
              <a:rPr lang="en-US" altLang="en-US" sz="1800" b="1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-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informa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o tempo restante para o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fim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do timer</a:t>
            </a: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b="1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timer_connect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-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conecta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uma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rotina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a um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sinal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do timer </a:t>
            </a:r>
            <a:endParaRPr lang="en-US" altLang="en-US" dirty="0"/>
          </a:p>
        </p:txBody>
      </p:sp>
      <p:sp>
        <p:nvSpPr>
          <p:cNvPr id="11267" name="AutoShape 3"/>
          <p:cNvSpPr>
            <a:spLocks/>
          </p:cNvSpPr>
          <p:nvPr/>
        </p:nvSpPr>
        <p:spPr bwMode="auto">
          <a:xfrm>
            <a:off x="5911850" y="274638"/>
            <a:ext cx="3335338" cy="625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r>
              <a:rPr lang="en-US" altLang="en-US" sz="3600">
                <a:solidFill>
                  <a:srgbClr val="5FCBEF"/>
                </a:solidFill>
              </a:rPr>
              <a:t>POSIX timers: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62017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 descr="imag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74638"/>
            <a:ext cx="2306638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41350" y="1489075"/>
            <a:ext cx="8596313" cy="4846638"/>
          </a:xfrm>
        </p:spPr>
        <p:txBody>
          <a:bodyPr/>
          <a:lstStyle/>
          <a:p>
            <a:pPr marL="315913" indent="-315913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2000" dirty="0" err="1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Cão</a:t>
            </a:r>
            <a:r>
              <a:rPr lang="en-US" altLang="en-US" sz="2000" dirty="0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de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guarda</a:t>
            </a:r>
            <a:endParaRPr lang="en-US" altLang="en-US" sz="20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15913" indent="-315913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6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15913" indent="-315913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Utilizado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como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(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última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)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linha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de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defesa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de um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sistema</a:t>
            </a:r>
            <a:endParaRPr lang="en-US" altLang="en-US" sz="20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15913" indent="-315913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20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15913" indent="-315913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Detecta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e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recupera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o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sistema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quando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houver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um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problema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não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previsto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no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programa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- bugs,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condições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ambientais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,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instabilidade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da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alimentação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, etc.</a:t>
            </a:r>
          </a:p>
          <a:p>
            <a:pPr marL="315913" indent="-315913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20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15913" indent="-315913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Se o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programa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principal,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por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algum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imprevisto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,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não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fizer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reset no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WDT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,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ele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aplica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correções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(multistage)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ou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até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mesmo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,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reinicia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o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sistema</a:t>
            </a:r>
            <a:endParaRPr lang="en-US" altLang="en-US" dirty="0"/>
          </a:p>
        </p:txBody>
      </p:sp>
      <p:sp>
        <p:nvSpPr>
          <p:cNvPr id="12291" name="AutoShape 3"/>
          <p:cNvSpPr>
            <a:spLocks/>
          </p:cNvSpPr>
          <p:nvPr/>
        </p:nvSpPr>
        <p:spPr bwMode="auto">
          <a:xfrm>
            <a:off x="5311775" y="274638"/>
            <a:ext cx="3935413" cy="625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r>
              <a:rPr lang="en-US" altLang="en-US" sz="3600">
                <a:solidFill>
                  <a:srgbClr val="5FCBEF"/>
                </a:solidFill>
              </a:rPr>
              <a:t>Watchdog timers: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99358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 descr="imag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74638"/>
            <a:ext cx="2306638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314" name="Picture 2" descr="Watchdog3stag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75" y="2039938"/>
            <a:ext cx="7629525" cy="250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5" name="AutoShape 3"/>
          <p:cNvSpPr>
            <a:spLocks/>
          </p:cNvSpPr>
          <p:nvPr/>
        </p:nvSpPr>
        <p:spPr bwMode="auto">
          <a:xfrm>
            <a:off x="5311775" y="274638"/>
            <a:ext cx="3935413" cy="625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en-US" altLang="en-US" sz="3600">
                <a:solidFill>
                  <a:srgbClr val="5FCBEF"/>
                </a:solidFill>
              </a:rPr>
              <a:t>Watchdog timers:</a:t>
            </a:r>
            <a:endParaRPr lang="en-US" altLang="en-US"/>
          </a:p>
        </p:txBody>
      </p:sp>
      <p:sp>
        <p:nvSpPr>
          <p:cNvPr id="13316" name="AutoShape 4"/>
          <p:cNvSpPr>
            <a:spLocks/>
          </p:cNvSpPr>
          <p:nvPr/>
        </p:nvSpPr>
        <p:spPr bwMode="auto">
          <a:xfrm>
            <a:off x="1335088" y="6438900"/>
            <a:ext cx="2895600" cy="2698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r>
              <a:rPr lang="en-US" altLang="en-US" sz="1200" i="1">
                <a:latin typeface="Times Roman" charset="0"/>
                <a:ea typeface="Times Roman" charset="0"/>
                <a:cs typeface="Times Roman" charset="0"/>
                <a:sym typeface="Times Roman" charset="0"/>
                <a:hlinkClick r:id="rId4"/>
              </a:rPr>
              <a:t>https://en.wikipedia.org/wiki/Watchdog_timer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90392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95275" y="0"/>
            <a:ext cx="8360228" cy="6898381"/>
            <a:chOff x="1123406" y="-5084"/>
            <a:chExt cx="8360228" cy="6898381"/>
          </a:xfrm>
        </p:grpSpPr>
        <p:pic>
          <p:nvPicPr>
            <p:cNvPr id="14339" name="Picture 3" descr="Clementine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3406" y="-5084"/>
              <a:ext cx="8360228" cy="6898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4340" name="AutoShape 4"/>
            <p:cNvSpPr>
              <a:spLocks/>
            </p:cNvSpPr>
            <p:nvPr/>
          </p:nvSpPr>
          <p:spPr bwMode="auto">
            <a:xfrm>
              <a:off x="3389767" y="6558779"/>
              <a:ext cx="3613150" cy="269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r>
                <a:rPr lang="en-US" altLang="en-US" sz="1200" dirty="0">
                  <a:solidFill>
                    <a:srgbClr val="FFFFFF"/>
                  </a:solidFill>
                </a:rPr>
                <a:t>http://www.therpf.com/showthread.php?t=170946</a:t>
              </a:r>
              <a:endParaRPr lang="en-US" altLang="en-US" dirty="0"/>
            </a:p>
          </p:txBody>
        </p:sp>
        <p:sp>
          <p:nvSpPr>
            <p:cNvPr id="14342" name="AutoShape 6"/>
            <p:cNvSpPr>
              <a:spLocks/>
            </p:cNvSpPr>
            <p:nvPr/>
          </p:nvSpPr>
          <p:spPr bwMode="auto">
            <a:xfrm>
              <a:off x="1448594" y="255271"/>
              <a:ext cx="3240972" cy="3841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pPr>
                <a:spcBef>
                  <a:spcPts val="1000"/>
                </a:spcBef>
              </a:pPr>
              <a:r>
                <a:rPr lang="en-US" altLang="en-US" sz="2400">
                  <a:solidFill>
                    <a:srgbClr val="FFFFFF"/>
                  </a:solidFill>
                </a:rPr>
                <a:t>Missão Clementine</a:t>
              </a:r>
              <a:endParaRPr lang="en-US" altLang="en-US" sz="2000"/>
            </a:p>
          </p:txBody>
        </p:sp>
      </p:grpSp>
      <p:sp>
        <p:nvSpPr>
          <p:cNvPr id="14341" name="AutoShape 5"/>
          <p:cNvSpPr>
            <a:spLocks/>
          </p:cNvSpPr>
          <p:nvPr/>
        </p:nvSpPr>
        <p:spPr bwMode="auto">
          <a:xfrm>
            <a:off x="7894638" y="6429375"/>
            <a:ext cx="4297362" cy="3571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pPr algn="r"/>
            <a:r>
              <a:rPr lang="en-US" altLang="en-US" sz="1400" dirty="0"/>
              <a:t>http://www.ganssle.com/watchdogs.pdf</a:t>
            </a:r>
          </a:p>
        </p:txBody>
      </p:sp>
    </p:spTree>
    <p:extLst>
      <p:ext uri="{BB962C8B-B14F-4D97-AF65-F5344CB8AC3E}">
        <p14:creationId xmlns:p14="http://schemas.microsoft.com/office/powerpoint/2010/main" val="38422552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 descr="imag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74638"/>
            <a:ext cx="2306638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3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41350" y="1509713"/>
            <a:ext cx="8596313" cy="4846637"/>
          </a:xfrm>
        </p:spPr>
        <p:txBody>
          <a:bodyPr/>
          <a:lstStyle/>
          <a:p>
            <a:pPr marL="309563" indent="-309563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 err="1">
                <a:solidFill>
                  <a:srgbClr val="404040"/>
                </a:solidFill>
                <a:latin typeface="Trebuchet MS Bold" charset="0"/>
                <a:ea typeface="Trebuchet MS Bold" charset="0"/>
                <a:cs typeface="Trebuchet MS Bold" charset="0"/>
                <a:sym typeface="Trebuchet MS Bold" charset="0"/>
              </a:rPr>
              <a:t>wdtID</a:t>
            </a:r>
            <a:r>
              <a:rPr lang="en-US" altLang="en-US" sz="1700" dirty="0">
                <a:solidFill>
                  <a:srgbClr val="404040"/>
                </a:solidFill>
                <a:latin typeface="Trebuchet MS Bold" charset="0"/>
                <a:ea typeface="Trebuchet MS Bold" charset="0"/>
                <a:cs typeface="Trebuchet MS Bold" charset="0"/>
                <a:sym typeface="Trebuchet MS Bold" charset="0"/>
              </a:rPr>
              <a:t> = </a:t>
            </a:r>
            <a:r>
              <a:rPr lang="en-US" altLang="en-US" sz="1700" b="1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wdCreate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()</a:t>
            </a:r>
          </a:p>
          <a:p>
            <a:pPr marL="695325" lvl="1" indent="-298450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cria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um timer,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wdtID</a:t>
            </a:r>
            <a:endParaRPr lang="en-US" altLang="en-US" sz="17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09563" indent="-309563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STATUS </a:t>
            </a:r>
            <a:r>
              <a:rPr lang="en-US" altLang="en-US" sz="1700" b="1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wdDelete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(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wdtID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)</a:t>
            </a:r>
          </a:p>
          <a:p>
            <a:pPr marL="695325" lvl="1" indent="-298450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desaloca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o timer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wdtID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e remove o timer da </a:t>
            </a:r>
            <a:r>
              <a:rPr lang="en-US" altLang="en-US" sz="1700" dirty="0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queue, se </a:t>
            </a:r>
            <a:r>
              <a:rPr lang="en-US" altLang="en-US" sz="1700" dirty="0" err="1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tiver</a:t>
            </a:r>
            <a:r>
              <a:rPr lang="en-US" altLang="en-US" sz="1700" dirty="0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sido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iniciado</a:t>
            </a:r>
            <a:endParaRPr lang="en-US" altLang="en-US" sz="17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695325" lvl="1" indent="-298450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7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09563" indent="-309563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STATUS </a:t>
            </a:r>
            <a:r>
              <a:rPr lang="en-US" altLang="en-US" sz="1700" b="1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wdStart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(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wdtID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,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delayNumTicks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,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wdtRoutine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,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wdtParameter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)</a:t>
            </a:r>
          </a:p>
          <a:p>
            <a:pPr marL="695325" lvl="1" indent="-298450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(re)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inicia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o timer,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adicionando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-o à queue de tick do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sistema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</a:p>
          <a:p>
            <a:pPr marL="1081087" lvl="2" indent="-285750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wdtID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- define a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identidade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do watchdog timer</a:t>
            </a:r>
          </a:p>
          <a:p>
            <a:pPr marL="1081087" lvl="2" indent="-285750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delayNumTicks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-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número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de ticks a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serem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delayed</a:t>
            </a:r>
          </a:p>
          <a:p>
            <a:pPr marL="1081087" lvl="2" indent="-285750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wdtRoutine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-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rotina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chamada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no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caso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de timeout</a:t>
            </a:r>
          </a:p>
          <a:p>
            <a:pPr marL="1081087" lvl="2" indent="-285750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wdtParameter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-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parâmetro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passado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à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rotina</a:t>
            </a:r>
            <a:endParaRPr lang="en-US" altLang="en-US" sz="17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09563" indent="-309563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STATUS </a:t>
            </a:r>
            <a:r>
              <a:rPr lang="en-US" altLang="en-US" sz="1700" b="1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wdCancel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(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wdtID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)</a:t>
            </a:r>
          </a:p>
          <a:p>
            <a:pPr marL="695325" lvl="1" indent="-298450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cancela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o watchdog timer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wdtID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que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está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rodando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,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zerando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a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contagem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.</a:t>
            </a:r>
            <a:endParaRPr lang="en-US" altLang="en-US" dirty="0"/>
          </a:p>
        </p:txBody>
      </p:sp>
      <p:sp>
        <p:nvSpPr>
          <p:cNvPr id="15363" name="AutoShape 3"/>
          <p:cNvSpPr>
            <a:spLocks/>
          </p:cNvSpPr>
          <p:nvPr/>
        </p:nvSpPr>
        <p:spPr bwMode="auto">
          <a:xfrm>
            <a:off x="5311775" y="274638"/>
            <a:ext cx="3935413" cy="625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en-US" altLang="en-US" sz="3600">
                <a:solidFill>
                  <a:srgbClr val="5FCBEF"/>
                </a:solidFill>
              </a:rPr>
              <a:t>Watchdog timers: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63272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1" descr="imag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74638"/>
            <a:ext cx="2306638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41350" y="1500188"/>
            <a:ext cx="8596313" cy="4846637"/>
          </a:xfrm>
        </p:spPr>
        <p:txBody>
          <a:bodyPr/>
          <a:lstStyle/>
          <a:p>
            <a:pPr marL="320675" indent="-320675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60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20675" indent="-320675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20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Funções chamadas por esse tipo de timer, são executados como um código de serviço de interrupção no nível de interrupção do clock do sistema</a:t>
            </a:r>
          </a:p>
          <a:p>
            <a:pPr marL="320675" indent="-320675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200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20675" indent="-320675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20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Estão restritas às mesmas regras das interrupções</a:t>
            </a:r>
            <a:endParaRPr lang="en-US" altLang="en-US"/>
          </a:p>
        </p:txBody>
      </p:sp>
      <p:sp>
        <p:nvSpPr>
          <p:cNvPr id="16387" name="AutoShape 3"/>
          <p:cNvSpPr>
            <a:spLocks/>
          </p:cNvSpPr>
          <p:nvPr/>
        </p:nvSpPr>
        <p:spPr bwMode="auto">
          <a:xfrm>
            <a:off x="5311775" y="274638"/>
            <a:ext cx="3935413" cy="625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en-US" altLang="en-US" sz="3600">
                <a:solidFill>
                  <a:srgbClr val="5FCBEF"/>
                </a:solidFill>
              </a:rPr>
              <a:t>Watchdog timers: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6219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 descr="imag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74638"/>
            <a:ext cx="2306638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4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50875" y="1670005"/>
            <a:ext cx="8596313" cy="4846637"/>
          </a:xfrm>
        </p:spPr>
        <p:txBody>
          <a:bodyPr/>
          <a:lstStyle/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Geradas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por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eventos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assíncronos</a:t>
            </a: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Atendem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sinais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externos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/hardware</a:t>
            </a: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VxWorks tem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baixa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latência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</a:p>
          <a:p>
            <a:pPr marL="800100" lvl="1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Tempo de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execução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entre a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última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instrução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da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tarefa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interrompida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e a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primeira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instrução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da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interrupção</a:t>
            </a: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Possuem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mecanismos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diferentes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para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salvar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contextos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dos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mecanismos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das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tarefas</a:t>
            </a: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Idealmente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,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contém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apenas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um </a:t>
            </a:r>
            <a:r>
              <a:rPr lang="en-US" altLang="en-US" sz="1800" i="1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semGive</a:t>
            </a:r>
            <a:endParaRPr lang="en-US" altLang="en-US" dirty="0"/>
          </a:p>
        </p:txBody>
      </p:sp>
      <p:sp>
        <p:nvSpPr>
          <p:cNvPr id="17411" name="AutoShape 3"/>
          <p:cNvSpPr>
            <a:spLocks/>
          </p:cNvSpPr>
          <p:nvPr/>
        </p:nvSpPr>
        <p:spPr bwMode="auto">
          <a:xfrm>
            <a:off x="5911850" y="274638"/>
            <a:ext cx="3335338" cy="625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r>
              <a:rPr lang="en-US" altLang="en-US" sz="3600">
                <a:solidFill>
                  <a:srgbClr val="5FCBEF"/>
                </a:solidFill>
              </a:rPr>
              <a:t>Interrupções: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51470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 descr="imag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74638"/>
            <a:ext cx="2306638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50876" y="1744845"/>
            <a:ext cx="8596312" cy="4846637"/>
          </a:xfrm>
        </p:spPr>
        <p:txBody>
          <a:bodyPr>
            <a:normAutofit fontScale="92500" lnSpcReduction="10000"/>
          </a:bodyPr>
          <a:lstStyle/>
          <a:p>
            <a:pPr marL="334963" indent="-334963" defTabSz="447675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Funcionamento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básico</a:t>
            </a:r>
            <a:r>
              <a:rPr lang="en-US" altLang="en-US" sz="1700" dirty="0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:</a:t>
            </a:r>
          </a:p>
          <a:p>
            <a:pPr marL="334963" indent="-334963" defTabSz="447675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900" dirty="0">
              <a:solidFill>
                <a:srgbClr val="404040"/>
              </a:solidFill>
              <a:latin typeface="Trebuchet MS Bold" charset="0"/>
              <a:ea typeface="Trebuchet MS Bold" charset="0"/>
              <a:cs typeface="Trebuchet MS Bold" charset="0"/>
              <a:sym typeface="Trebuchet MS Bold" charset="0"/>
            </a:endParaRPr>
          </a:p>
          <a:p>
            <a:pPr marL="796925" lvl="1" indent="-349250" defTabSz="447675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Entry: </a:t>
            </a:r>
          </a:p>
          <a:p>
            <a:pPr marL="1233488" lvl="2" indent="-338138" defTabSz="447675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Salva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automaticamente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os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registradores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de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uso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geral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na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stack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ISR</a:t>
            </a:r>
            <a:endParaRPr lang="en-US" altLang="en-US" sz="19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1233488" lvl="2" indent="-338138" defTabSz="447675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Chama a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função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C</a:t>
            </a:r>
          </a:p>
          <a:p>
            <a:pPr marL="1233488" lvl="2" indent="-338138" defTabSz="447675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9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796925" lvl="1" indent="-349250" defTabSz="447675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Exit: </a:t>
            </a:r>
          </a:p>
          <a:p>
            <a:pPr marL="1233488" lvl="2" indent="-338138" defTabSz="447675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Os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registradores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de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uso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geral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são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restaurados</a:t>
            </a:r>
            <a:endParaRPr lang="en-US" altLang="en-US" sz="19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1233488" lvl="2" indent="-338138" defTabSz="447675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Chama o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escalador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para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verificar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se a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interrupção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recém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finalizada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mudou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o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estado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de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uma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tarefa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de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prioridade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mais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alta</a:t>
            </a:r>
            <a:endParaRPr lang="en-US" altLang="en-US" sz="19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1233488" lvl="2" indent="-338138" defTabSz="447675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Caso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positivo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, a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tarefa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de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prioridade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mais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alta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assume o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processamento</a:t>
            </a:r>
            <a:endParaRPr lang="en-US" altLang="en-US" sz="19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1233488" lvl="2" indent="-338138" defTabSz="447675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Caso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negativo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, a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tarefa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que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estava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sendo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rodada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,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retoma</a:t>
            </a:r>
            <a:r>
              <a:rPr lang="en-US" altLang="en-US" sz="19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o </a:t>
            </a:r>
            <a:r>
              <a:rPr lang="en-US" altLang="en-US" sz="19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processamento</a:t>
            </a:r>
            <a:endParaRPr lang="en-US" altLang="en-US" dirty="0"/>
          </a:p>
        </p:txBody>
      </p:sp>
      <p:sp>
        <p:nvSpPr>
          <p:cNvPr id="18435" name="AutoShape 3"/>
          <p:cNvSpPr>
            <a:spLocks/>
          </p:cNvSpPr>
          <p:nvPr/>
        </p:nvSpPr>
        <p:spPr bwMode="auto">
          <a:xfrm>
            <a:off x="5911850" y="285750"/>
            <a:ext cx="3335338" cy="6238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r>
              <a:rPr lang="en-US" altLang="en-US" sz="3600">
                <a:solidFill>
                  <a:srgbClr val="5FCBEF"/>
                </a:solidFill>
              </a:rPr>
              <a:t>Interrupções: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3580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431358" y="2107790"/>
            <a:ext cx="3999965" cy="369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42950" lvl="1" indent="-28575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29718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34290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8862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pt-BR" b="1" dirty="0">
                <a:solidFill>
                  <a:schemeClr val="tx1"/>
                </a:solidFill>
              </a:rPr>
              <a:t>Boeing Apache </a:t>
            </a:r>
            <a:r>
              <a:rPr lang="pt-BR" b="1" dirty="0" err="1">
                <a:solidFill>
                  <a:schemeClr val="tx1"/>
                </a:solidFill>
              </a:rPr>
              <a:t>Longbow</a:t>
            </a:r>
            <a:r>
              <a:rPr lang="pt-BR" b="1" dirty="0">
                <a:solidFill>
                  <a:schemeClr val="tx1"/>
                </a:solidFill>
              </a:rPr>
              <a:t> AH-64</a:t>
            </a:r>
          </a:p>
        </p:txBody>
      </p:sp>
    </p:spTree>
    <p:extLst>
      <p:ext uri="{BB962C8B-B14F-4D97-AF65-F5344CB8AC3E}">
        <p14:creationId xmlns:p14="http://schemas.microsoft.com/office/powerpoint/2010/main" val="2278675767"/>
      </p:ext>
    </p:extLst>
  </p:cSld>
  <p:clrMapOvr>
    <a:masterClrMapping/>
  </p:clrMapOvr>
  <p:transition spd="slow"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 descr="imag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74638"/>
            <a:ext cx="2306638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31825" y="1509713"/>
            <a:ext cx="8597900" cy="4846637"/>
          </a:xfrm>
        </p:spPr>
        <p:txBody>
          <a:bodyPr/>
          <a:lstStyle/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VxWorks tem uma stack específica para interrupções, que deve ser grande o bastante para suportar o pior caso</a:t>
            </a: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Rodam em um contexto especial, fora do contexto das tarefas, para que não haja troca de contexto</a:t>
            </a: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Não possuem tarefa control block (TCB)</a:t>
            </a:r>
          </a:p>
          <a:p>
            <a:pPr marL="804863" lvl="1" indent="-347663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2000">
              <a:solidFill>
                <a:srgbClr val="404040"/>
              </a:solidFill>
              <a:latin typeface="Trebuchet MS Bold" charset="0"/>
              <a:ea typeface="Trebuchet MS Bold" charset="0"/>
              <a:cs typeface="Trebuchet MS Bold" charset="0"/>
              <a:sym typeface="Trebuchet MS Bold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Podem ser globalmente habilitados/desabilitados através de:</a:t>
            </a:r>
          </a:p>
          <a:p>
            <a:pPr marL="804863" lvl="1" indent="-347663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intLock</a:t>
            </a:r>
          </a:p>
          <a:p>
            <a:pPr marL="804863" lvl="1" indent="-347663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intUnlock</a:t>
            </a:r>
            <a:endParaRPr lang="en-US" altLang="en-US"/>
          </a:p>
        </p:txBody>
      </p:sp>
      <p:sp>
        <p:nvSpPr>
          <p:cNvPr id="19459" name="AutoShape 3"/>
          <p:cNvSpPr>
            <a:spLocks/>
          </p:cNvSpPr>
          <p:nvPr/>
        </p:nvSpPr>
        <p:spPr bwMode="auto">
          <a:xfrm>
            <a:off x="5911850" y="274638"/>
            <a:ext cx="3335338" cy="625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en-US" altLang="en-US" sz="3600">
                <a:solidFill>
                  <a:srgbClr val="5FCBEF"/>
                </a:solidFill>
              </a:rPr>
              <a:t>Interrupções: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5574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 descr="imag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74638"/>
            <a:ext cx="2306638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92138" y="1509713"/>
            <a:ext cx="8596312" cy="4846637"/>
          </a:xfrm>
        </p:spPr>
        <p:txBody>
          <a:bodyPr/>
          <a:lstStyle/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Comunicam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-se com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tarefas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através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de:</a:t>
            </a: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800100" lvl="1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Escritas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memória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e ring buffers</a:t>
            </a:r>
          </a:p>
          <a:p>
            <a:pPr marL="800100" lvl="1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800100" lvl="1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“Giving” um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semáforo</a:t>
            </a: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800100" lvl="1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800100" lvl="1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Envio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de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sinais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para as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taferas</a:t>
            </a: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800100" lvl="1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800100" lvl="1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Escrita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em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pipes (ex. </a:t>
            </a:r>
            <a:r>
              <a:rPr lang="en-US" altLang="en-US" sz="1800" dirty="0" err="1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Acesso</a:t>
            </a:r>
            <a:r>
              <a:rPr lang="en-US" altLang="en-US" sz="1800" dirty="0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a I/O)</a:t>
            </a: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800100" lvl="1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800100" lvl="1" indent="-342900">
              <a:buClr>
                <a:srgbClr val="5FCBEF"/>
              </a:buClr>
              <a:buFont typeface="Wingdings 3" pitchFamily="18" charset="2"/>
              <a:buChar char=""/>
            </a:pPr>
            <a:r>
              <a:rPr lang="en-US" altLang="en-US" sz="1800" dirty="0" err="1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Escritas</a:t>
            </a:r>
            <a:r>
              <a:rPr lang="en-US" altLang="en-US" sz="1800" dirty="0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em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uma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message Queue</a:t>
            </a:r>
            <a:r>
              <a:rPr lang="en-US" altLang="en-US" sz="1800" dirty="0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que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não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geram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‘block</a:t>
            </a:r>
            <a:r>
              <a:rPr lang="en-US" altLang="en-US" sz="1800" dirty="0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’</a:t>
            </a:r>
            <a:endParaRPr lang="en-US" altLang="en-US" dirty="0"/>
          </a:p>
        </p:txBody>
      </p:sp>
      <p:sp>
        <p:nvSpPr>
          <p:cNvPr id="20483" name="AutoShape 3"/>
          <p:cNvSpPr>
            <a:spLocks/>
          </p:cNvSpPr>
          <p:nvPr/>
        </p:nvSpPr>
        <p:spPr bwMode="auto">
          <a:xfrm>
            <a:off x="5911850" y="274638"/>
            <a:ext cx="3335338" cy="625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en-US" altLang="en-US" sz="3600">
                <a:solidFill>
                  <a:srgbClr val="5FCBEF"/>
                </a:solidFill>
              </a:rPr>
              <a:t>Interrupções: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22129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1" descr="imag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74638"/>
            <a:ext cx="2306638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5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31825" y="1489075"/>
            <a:ext cx="8597900" cy="4846638"/>
          </a:xfrm>
        </p:spPr>
        <p:txBody>
          <a:bodyPr>
            <a:normAutofit lnSpcReduction="10000"/>
          </a:bodyPr>
          <a:lstStyle/>
          <a:p>
            <a:pPr marL="325438" indent="-325438" defTabSz="433388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700" b="1" dirty="0" smtClean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25438" indent="-325438" defTabSz="433388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b="1" dirty="0" err="1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intConnect</a:t>
            </a:r>
            <a:r>
              <a:rPr lang="en-US" altLang="en-US" sz="1700" dirty="0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-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chama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interrupção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 de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uma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rotina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C</a:t>
            </a:r>
          </a:p>
          <a:p>
            <a:pPr marL="325438" indent="-325438" defTabSz="433388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7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25438" indent="-325438" defTabSz="433388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b="1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intContext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-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retorna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TRUE se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chamado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do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nível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da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interrupção</a:t>
            </a:r>
            <a:endParaRPr lang="en-US" altLang="en-US" sz="17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25438" indent="-325438" defTabSz="433388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7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25438" indent="-325438" defTabSz="433388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intCount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-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retorna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a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profundidade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da interrupt nesting </a:t>
            </a:r>
          </a:p>
          <a:p>
            <a:pPr marL="325438" indent="-325438" defTabSz="433388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700" dirty="0">
              <a:solidFill>
                <a:srgbClr val="FF930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25438" indent="-325438" defTabSz="433388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400" dirty="0">
              <a:solidFill>
                <a:srgbClr val="FF930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25438" indent="-325438" defTabSz="433388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7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25438" indent="-325438" defTabSz="433388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logMsg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-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executa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um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printf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() do log (para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diagnóstico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)</a:t>
            </a:r>
          </a:p>
          <a:p>
            <a:pPr marL="325438" indent="-325438" defTabSz="433388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7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25438" indent="-325438" defTabSz="433388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7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25438" indent="-325438" defTabSz="433388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intLock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-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Desabilita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interrupções</a:t>
            </a:r>
            <a:endParaRPr lang="en-US" altLang="en-US" sz="17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25438" indent="-325438" defTabSz="433388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intUnlock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-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Cancela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a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função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acima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/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Habilita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interrupções</a:t>
            </a:r>
            <a:endParaRPr lang="en-US" altLang="en-US" dirty="0"/>
          </a:p>
        </p:txBody>
      </p:sp>
      <p:sp>
        <p:nvSpPr>
          <p:cNvPr id="21507" name="AutoShape 3"/>
          <p:cNvSpPr>
            <a:spLocks/>
          </p:cNvSpPr>
          <p:nvPr/>
        </p:nvSpPr>
        <p:spPr bwMode="auto">
          <a:xfrm>
            <a:off x="5911850" y="274638"/>
            <a:ext cx="3335338" cy="625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en-US" altLang="en-US" sz="3600">
                <a:solidFill>
                  <a:srgbClr val="5FCBEF"/>
                </a:solidFill>
              </a:rPr>
              <a:t>Interrupções: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25970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 descr="imag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74638"/>
            <a:ext cx="2306638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25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31824" y="1509713"/>
            <a:ext cx="9335135" cy="4846637"/>
          </a:xfrm>
        </p:spPr>
        <p:txBody>
          <a:bodyPr/>
          <a:lstStyle/>
          <a:p>
            <a:pPr marL="85725" indent="-85725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b="1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intConnect</a:t>
            </a:r>
            <a:endParaRPr lang="en-US" altLang="en-US" sz="1800" b="1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85725" indent="-85725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STATUS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intConnect</a:t>
            </a: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	(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	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VOIDFUNCPTR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* 	vector, 		/* 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vetor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de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interrupção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a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ser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anexado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	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	*/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	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VOIDFUNCPTR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	routine, 		/*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rotina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a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ser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chamada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				</a:t>
            </a:r>
            <a:r>
              <a:rPr lang="en-US" altLang="en-US" sz="1800" dirty="0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	*/</a:t>
            </a: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	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int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				parameter 	/*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parâmetro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a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ser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passado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para a </a:t>
            </a:r>
            <a:r>
              <a:rPr lang="en-US" altLang="en-US" sz="1800" dirty="0" err="1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rotina</a:t>
            </a:r>
            <a:r>
              <a:rPr lang="en-US" altLang="en-US" sz="1800" dirty="0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	*/</a:t>
            </a: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	)</a:t>
            </a:r>
            <a:endParaRPr lang="en-US" altLang="en-US" dirty="0"/>
          </a:p>
        </p:txBody>
      </p:sp>
      <p:sp>
        <p:nvSpPr>
          <p:cNvPr id="22531" name="AutoShape 3"/>
          <p:cNvSpPr>
            <a:spLocks/>
          </p:cNvSpPr>
          <p:nvPr/>
        </p:nvSpPr>
        <p:spPr bwMode="auto">
          <a:xfrm>
            <a:off x="5911850" y="274638"/>
            <a:ext cx="3335338" cy="625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en-US" altLang="en-US" sz="3600">
                <a:solidFill>
                  <a:srgbClr val="5FCBEF"/>
                </a:solidFill>
              </a:rPr>
              <a:t>Interrupções: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2850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imag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74638"/>
            <a:ext cx="2306638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3263" y="1641475"/>
            <a:ext cx="8596312" cy="4846638"/>
          </a:xfrm>
        </p:spPr>
        <p:txBody>
          <a:bodyPr/>
          <a:lstStyle/>
          <a:p>
            <a:pPr marL="344488" indent="-344488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 dirty="0">
              <a:solidFill>
                <a:srgbClr val="FF930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4488" indent="-344488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Uma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ISR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inibe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a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execução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de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tarefas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até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o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retorno</a:t>
            </a:r>
            <a:endParaRPr lang="en-US" altLang="en-US" sz="20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4488" indent="-344488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2000" dirty="0">
              <a:solidFill>
                <a:srgbClr val="FF930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4488" indent="-344488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Uma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ISR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deve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apenas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escrever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o dado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necessário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na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memória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ou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buffer </a:t>
            </a:r>
          </a:p>
          <a:p>
            <a:pPr marL="344488" indent="-344488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20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4488" indent="-344488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Uma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ISR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não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tem um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contexto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que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possa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ser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2000" dirty="0" err="1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suspendido</a:t>
            </a:r>
            <a:endParaRPr lang="en-US" altLang="en-US" sz="2000" dirty="0"/>
          </a:p>
        </p:txBody>
      </p:sp>
      <p:sp>
        <p:nvSpPr>
          <p:cNvPr id="23555" name="AutoShape 3"/>
          <p:cNvSpPr>
            <a:spLocks/>
          </p:cNvSpPr>
          <p:nvPr/>
        </p:nvSpPr>
        <p:spPr bwMode="auto">
          <a:xfrm>
            <a:off x="3460750" y="274638"/>
            <a:ext cx="5786438" cy="625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en-US" altLang="en-US" sz="3600">
                <a:solidFill>
                  <a:srgbClr val="5FCBEF"/>
                </a:solidFill>
              </a:rPr>
              <a:t>Interrupt Service Routines: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1402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1" descr="imag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74638"/>
            <a:ext cx="2306638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45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52463" y="1520825"/>
            <a:ext cx="8596312" cy="4845050"/>
          </a:xfrm>
        </p:spPr>
        <p:txBody>
          <a:bodyPr/>
          <a:lstStyle/>
          <a:p>
            <a:pPr marL="309563" indent="-309563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Limitações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: </a:t>
            </a:r>
          </a:p>
          <a:p>
            <a:pPr marL="712788" lvl="1" indent="-315913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Uma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ISR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não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deve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usar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:</a:t>
            </a:r>
          </a:p>
          <a:p>
            <a:pPr marL="1111250" lvl="2" indent="-315913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um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semáforo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mutex</a:t>
            </a:r>
            <a:endParaRPr lang="en-US" altLang="en-US" sz="17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1111250" lvl="2" indent="-315913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funções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floating point,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por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que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levam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mais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tempo para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serem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executadas</a:t>
            </a:r>
            <a:endParaRPr lang="en-US" altLang="en-US" sz="17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712788" lvl="1" indent="-315913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Não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pode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“take” um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semáforo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, mas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pode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“give”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semáforos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,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liberando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quaisquer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tarefas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que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podem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o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estar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aguardando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;</a:t>
            </a:r>
          </a:p>
          <a:p>
            <a:pPr marL="712788" lvl="1" indent="-315913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Não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pode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acessar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I/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Os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através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de drivers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exceto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i="1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pipe</a:t>
            </a:r>
            <a:endParaRPr lang="en-US" altLang="en-US" sz="17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1111250" lvl="2" indent="-315913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Uma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chamada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para o driver do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dispositivo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pode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causar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o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bloqueio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do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sistema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se for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necessário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esperar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pelo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mesmo</a:t>
            </a:r>
            <a:endParaRPr lang="en-US" altLang="en-US" sz="17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712788" lvl="1" indent="-315913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Não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pode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chamar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:</a:t>
            </a:r>
          </a:p>
          <a:p>
            <a:pPr marL="1111250" lvl="2" indent="-315913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 err="1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malloc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()</a:t>
            </a:r>
          </a:p>
          <a:p>
            <a:pPr marL="1111250" lvl="2" indent="-315913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rotinas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de I/O do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sistema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(ex.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printf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())</a:t>
            </a:r>
          </a:p>
          <a:p>
            <a:pPr marL="1111250" lvl="2" indent="-315913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funções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que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causem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“block” de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tarefas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;</a:t>
            </a:r>
            <a:endParaRPr lang="en-US" altLang="en-US" dirty="0"/>
          </a:p>
        </p:txBody>
      </p:sp>
      <p:sp>
        <p:nvSpPr>
          <p:cNvPr id="24579" name="AutoShape 3"/>
          <p:cNvSpPr>
            <a:spLocks/>
          </p:cNvSpPr>
          <p:nvPr/>
        </p:nvSpPr>
        <p:spPr bwMode="auto">
          <a:xfrm>
            <a:off x="3460750" y="274638"/>
            <a:ext cx="5786438" cy="625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r>
              <a:rPr lang="en-US" altLang="en-US" sz="3600">
                <a:solidFill>
                  <a:srgbClr val="5FCBEF"/>
                </a:solidFill>
              </a:rPr>
              <a:t>Interrupt Service Routines: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34526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1" descr="imag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74638"/>
            <a:ext cx="2306638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6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50876" y="1994899"/>
            <a:ext cx="8596312" cy="4846637"/>
          </a:xfrm>
        </p:spPr>
        <p:txBody>
          <a:bodyPr/>
          <a:lstStyle/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Todas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as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chamadas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de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sistemas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e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tarefas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compartilham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o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mesmo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espaço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de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memória</a:t>
            </a: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Aplicações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(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defeituosas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)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podem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acidentalmente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acessar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recursos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do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sistema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e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comprometer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a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estabilidade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do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mesmo</a:t>
            </a: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fornecedora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oferece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um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componente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adicional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(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VxVMI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) que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permite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que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cada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processo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tenha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sua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própria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memória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virtual.</a:t>
            </a: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Não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oferece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proteção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contra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privilégio</a:t>
            </a:r>
            <a:endParaRPr lang="en-US" altLang="en-US" dirty="0"/>
          </a:p>
        </p:txBody>
      </p:sp>
      <p:sp>
        <p:nvSpPr>
          <p:cNvPr id="27651" name="AutoShape 3"/>
          <p:cNvSpPr>
            <a:spLocks/>
          </p:cNvSpPr>
          <p:nvPr/>
        </p:nvSpPr>
        <p:spPr bwMode="auto">
          <a:xfrm>
            <a:off x="4197350" y="274638"/>
            <a:ext cx="5049838" cy="11588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pPr algn="r"/>
            <a:r>
              <a:rPr lang="en-US" altLang="en-US" sz="3600">
                <a:solidFill>
                  <a:srgbClr val="5FCBEF"/>
                </a:solidFill>
              </a:rPr>
              <a:t>Gerenciamento de Memória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48435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07067" y="2391471"/>
            <a:ext cx="7766936" cy="1646302"/>
          </a:xfrm>
        </p:spPr>
        <p:txBody>
          <a:bodyPr/>
          <a:lstStyle/>
          <a:p>
            <a:pPr algn="ctr"/>
            <a:r>
              <a:rPr lang="pt-BR" sz="6600" dirty="0" smtClean="0"/>
              <a:t>Obrigado</a:t>
            </a:r>
            <a:endParaRPr lang="pt-BR" sz="66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93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386870"/>
            <a:ext cx="9838266" cy="5471130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A família de produtos </a:t>
            </a:r>
            <a:r>
              <a:rPr lang="pt-BR" dirty="0" err="1"/>
              <a:t>VxWorks</a:t>
            </a:r>
            <a:r>
              <a:rPr lang="pt-BR" dirty="0"/>
              <a:t> suporta processadores 32-bit, 64-bit e processadores </a:t>
            </a:r>
            <a:r>
              <a:rPr lang="pt-BR" dirty="0" err="1"/>
              <a:t>multi-core</a:t>
            </a:r>
            <a:r>
              <a:rPr lang="pt-BR" dirty="0"/>
              <a:t>, incluindo ARM®, Intel ®, e Power </a:t>
            </a:r>
            <a:r>
              <a:rPr lang="pt-BR" dirty="0" err="1"/>
              <a:t>Architecture</a:t>
            </a:r>
            <a:r>
              <a:rPr lang="pt-BR" dirty="0"/>
              <a:t>®.</a:t>
            </a:r>
          </a:p>
          <a:p>
            <a:r>
              <a:rPr lang="pt-BR" dirty="0"/>
              <a:t>O fabricante oferece diversos pacotes adicionais para suporte a diversas tecnologias de comunicação, segurança, etc...</a:t>
            </a:r>
          </a:p>
          <a:p>
            <a:pPr lvl="1"/>
            <a:r>
              <a:rPr lang="pt-BR" dirty="0"/>
              <a:t>Add-on </a:t>
            </a:r>
            <a:r>
              <a:rPr lang="pt-BR" dirty="0" err="1"/>
              <a:t>Safety</a:t>
            </a:r>
            <a:r>
              <a:rPr lang="pt-BR" dirty="0"/>
              <a:t> Profile: para atender requisitos de segurança e obter certificação IEC 61508 SIL3.</a:t>
            </a:r>
          </a:p>
          <a:p>
            <a:pPr lvl="1"/>
            <a:r>
              <a:rPr lang="pt-BR" dirty="0"/>
              <a:t>Add-on Security Profile: proteção de dados e propriedade intelectual.</a:t>
            </a:r>
          </a:p>
          <a:p>
            <a:pPr lvl="1"/>
            <a:r>
              <a:rPr lang="pt-BR" dirty="0"/>
              <a:t>Add-on para suporte de padrões aeroespaciais como ARINC e FACE.</a:t>
            </a:r>
          </a:p>
          <a:p>
            <a:r>
              <a:rPr lang="pt-BR" dirty="0"/>
              <a:t>Arquitetura expansível e atualizável: </a:t>
            </a:r>
          </a:p>
          <a:p>
            <a:pPr lvl="1"/>
            <a:r>
              <a:rPr lang="pt-BR" dirty="0"/>
              <a:t>atualizações e inclusão de novas funcionalidades sem mexer no kernel, reduzindo a necessidade de “</a:t>
            </a:r>
            <a:r>
              <a:rPr lang="pt-BR" dirty="0" err="1"/>
              <a:t>reteste</a:t>
            </a:r>
            <a:r>
              <a:rPr lang="pt-BR" dirty="0"/>
              <a:t>”. </a:t>
            </a:r>
          </a:p>
          <a:p>
            <a:r>
              <a:rPr lang="pt-BR" dirty="0"/>
              <a:t>Arquitetura escalável: </a:t>
            </a:r>
          </a:p>
          <a:p>
            <a:pPr lvl="1"/>
            <a:r>
              <a:rPr lang="pt-BR" dirty="0"/>
              <a:t>É possível </a:t>
            </a:r>
            <a:r>
              <a:rPr lang="pt-BR" dirty="0" smtClean="0"/>
              <a:t>customizá-lo </a:t>
            </a:r>
            <a:r>
              <a:rPr lang="pt-BR" dirty="0"/>
              <a:t>para atender diversos requisitos </a:t>
            </a:r>
            <a:r>
              <a:rPr lang="pt-BR" dirty="0" smtClean="0"/>
              <a:t>de </a:t>
            </a:r>
            <a:r>
              <a:rPr lang="pt-BR" dirty="0"/>
              <a:t>memória disponível, funcionalidades e poder de processamento.</a:t>
            </a:r>
          </a:p>
          <a:p>
            <a:r>
              <a:rPr lang="pt-BR" dirty="0"/>
              <a:t>Virtualização: </a:t>
            </a:r>
          </a:p>
          <a:p>
            <a:pPr lvl="1"/>
            <a:r>
              <a:rPr lang="pt-BR" dirty="0"/>
              <a:t>Suporte a diversas plataformas de hardware com um processador </a:t>
            </a:r>
            <a:r>
              <a:rPr lang="pt-BR" dirty="0" err="1"/>
              <a:t>multi-core</a:t>
            </a:r>
            <a:r>
              <a:rPr lang="pt-BR" dirty="0"/>
              <a:t>.</a:t>
            </a:r>
          </a:p>
          <a:p>
            <a:r>
              <a:rPr lang="pt-BR" dirty="0"/>
              <a:t>Suporte ao Java </a:t>
            </a:r>
            <a:r>
              <a:rPr lang="pt-BR" dirty="0" err="1"/>
              <a:t>Runtime</a:t>
            </a:r>
            <a:r>
              <a:rPr lang="pt-BR" dirty="0"/>
              <a:t>.</a:t>
            </a:r>
          </a:p>
          <a:p>
            <a:r>
              <a:rPr lang="pt-BR" dirty="0" err="1"/>
              <a:t>Suite</a:t>
            </a:r>
            <a:r>
              <a:rPr lang="pt-BR" dirty="0"/>
              <a:t> de desenvolvimento Wind River </a:t>
            </a:r>
            <a:r>
              <a:rPr lang="pt-BR" dirty="0" err="1"/>
              <a:t>WorkBench</a:t>
            </a:r>
            <a:r>
              <a:rPr lang="pt-BR" dirty="0"/>
              <a:t>: é baseado no Eclipse, suporta todo o desenvolvimento do projeto incluindo debug, simulação e monitoramento do sistema (no hardware e no simulador).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5596467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Introdução:</a:t>
            </a:r>
          </a:p>
        </p:txBody>
      </p:sp>
    </p:spTree>
    <p:extLst>
      <p:ext uri="{BB962C8B-B14F-4D97-AF65-F5344CB8AC3E}">
        <p14:creationId xmlns:p14="http://schemas.microsoft.com/office/powerpoint/2010/main" val="80674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1934" y="1868489"/>
            <a:ext cx="8596668" cy="3880773"/>
          </a:xfrm>
        </p:spPr>
        <p:txBody>
          <a:bodyPr>
            <a:normAutofit fontScale="92500" lnSpcReduction="10000"/>
          </a:bodyPr>
          <a:lstStyle/>
          <a:p>
            <a:r>
              <a:rPr lang="pt-BR" sz="2000" dirty="0"/>
              <a:t>O coração do sistema </a:t>
            </a:r>
            <a:r>
              <a:rPr lang="pt-BR" sz="2000" dirty="0" err="1"/>
              <a:t>VxWorks</a:t>
            </a:r>
            <a:r>
              <a:rPr lang="pt-BR" sz="2000" dirty="0"/>
              <a:t> é o “Wind </a:t>
            </a:r>
            <a:r>
              <a:rPr lang="pt-BR" sz="2000" dirty="0" err="1"/>
              <a:t>microkernel</a:t>
            </a:r>
            <a:r>
              <a:rPr lang="pt-BR" sz="2000" dirty="0"/>
              <a:t>”. Que disponibiliza as funcionalidades básicas de um RTOS, incluindo multi-tasking, sincronização e comunicação entre tasks, e gerenciamento de </a:t>
            </a:r>
            <a:r>
              <a:rPr lang="pt-BR" sz="2000" dirty="0" smtClean="0"/>
              <a:t>memória.</a:t>
            </a:r>
            <a:endParaRPr lang="pt-BR" sz="2000" dirty="0"/>
          </a:p>
          <a:p>
            <a:pPr lvl="1"/>
            <a:endParaRPr lang="pt-BR" sz="1800" dirty="0"/>
          </a:p>
          <a:p>
            <a:r>
              <a:rPr lang="pt-BR" sz="2000" dirty="0"/>
              <a:t>Demais funcionalidades são implementadas como processos.</a:t>
            </a:r>
          </a:p>
          <a:p>
            <a:pPr lvl="1"/>
            <a:endParaRPr lang="pt-BR" sz="1800" dirty="0"/>
          </a:p>
          <a:p>
            <a:r>
              <a:rPr lang="pt-BR" sz="2000" dirty="0"/>
              <a:t>É possível incluir ou excluir vários módulos, daí sua característica de ser escalável.</a:t>
            </a:r>
          </a:p>
          <a:p>
            <a:pPr lvl="1"/>
            <a:endParaRPr lang="pt-BR" sz="1800" dirty="0"/>
          </a:p>
          <a:p>
            <a:r>
              <a:rPr lang="pt-BR" sz="2000" dirty="0"/>
              <a:t>Cada  </a:t>
            </a:r>
            <a:r>
              <a:rPr lang="pt-BR" sz="2000" dirty="0" smtClean="0"/>
              <a:t>módulo </a:t>
            </a:r>
            <a:r>
              <a:rPr lang="pt-BR" sz="2000" dirty="0"/>
              <a:t>individual também é escalável, podendo se retirar funções individuais de cada library, por exemplo, se esta não for utilizada.</a:t>
            </a:r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Arquitetura:</a:t>
            </a:r>
          </a:p>
        </p:txBody>
      </p:sp>
    </p:spTree>
    <p:extLst>
      <p:ext uri="{BB962C8B-B14F-4D97-AF65-F5344CB8AC3E}">
        <p14:creationId xmlns:p14="http://schemas.microsoft.com/office/powerpoint/2010/main" val="260627932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1340</TotalTime>
  <Words>2813</Words>
  <Application>Microsoft Office PowerPoint</Application>
  <PresentationFormat>Widescreen</PresentationFormat>
  <Paragraphs>639</Paragraphs>
  <Slides>77</Slides>
  <Notes>1</Notes>
  <HiddenSlides>1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77</vt:i4>
      </vt:variant>
    </vt:vector>
  </HeadingPairs>
  <TitlesOfParts>
    <vt:vector size="85" baseType="lpstr">
      <vt:lpstr>Arial</vt:lpstr>
      <vt:lpstr>Calibri</vt:lpstr>
      <vt:lpstr>Times Roman</vt:lpstr>
      <vt:lpstr>Trebuchet MS</vt:lpstr>
      <vt:lpstr>Trebuchet MS Bold</vt:lpstr>
      <vt:lpstr>Wingdings</vt:lpstr>
      <vt:lpstr>Wingdings 3</vt:lpstr>
      <vt:lpstr>Facetado</vt:lpstr>
      <vt:lpstr>Seminário - VxWorks</vt:lpstr>
      <vt:lpstr>Introdução ao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Obrigado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franzotti</dc:creator>
  <cp:lastModifiedBy>Ricardo Oliveira</cp:lastModifiedBy>
  <cp:revision>245</cp:revision>
  <dcterms:created xsi:type="dcterms:W3CDTF">2017-04-01T17:08:27Z</dcterms:created>
  <dcterms:modified xsi:type="dcterms:W3CDTF">2017-04-19T19:15:39Z</dcterms:modified>
</cp:coreProperties>
</file>